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webextensions/webextension1.xml" ContentType="application/vnd.ms-office.webextension+xml"/>
  <Override PartName="/ppt/notesSlides/notesSlide18.xml" ContentType="application/vnd.openxmlformats-officedocument.presentationml.notesSlide+xml"/>
  <Override PartName="/ppt/webextensions/webextension2.xml" ContentType="application/vnd.ms-office.webextension+xml"/>
  <Override PartName="/ppt/notesSlides/notesSlide19.xml" ContentType="application/vnd.openxmlformats-officedocument.presentationml.notesSlide+xml"/>
  <Override PartName="/ppt/webextensions/webextension3.xml" ContentType="application/vnd.ms-office.webextension+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26"/>
  </p:notesMasterIdLst>
  <p:sldIdLst>
    <p:sldId id="297" r:id="rId2"/>
    <p:sldId id="299" r:id="rId3"/>
    <p:sldId id="257" r:id="rId4"/>
    <p:sldId id="258" r:id="rId5"/>
    <p:sldId id="264" r:id="rId6"/>
    <p:sldId id="289" r:id="rId7"/>
    <p:sldId id="288" r:id="rId8"/>
    <p:sldId id="290" r:id="rId9"/>
    <p:sldId id="291" r:id="rId10"/>
    <p:sldId id="292" r:id="rId11"/>
    <p:sldId id="259" r:id="rId12"/>
    <p:sldId id="260" r:id="rId13"/>
    <p:sldId id="293" r:id="rId14"/>
    <p:sldId id="294" r:id="rId15"/>
    <p:sldId id="295" r:id="rId16"/>
    <p:sldId id="262" r:id="rId17"/>
    <p:sldId id="261" r:id="rId18"/>
    <p:sldId id="263" r:id="rId19"/>
    <p:sldId id="265" r:id="rId20"/>
    <p:sldId id="296" r:id="rId21"/>
    <p:sldId id="266" r:id="rId22"/>
    <p:sldId id="298" r:id="rId23"/>
    <p:sldId id="267" r:id="rId24"/>
    <p:sldId id="268" r:id="rId2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77C3"/>
    <a:srgbClr val="F13A01"/>
    <a:srgbClr val="EF1403"/>
    <a:srgbClr val="B5B6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1" dirty="0">
                <a:latin typeface="Times New Roman" panose="02020603050405020304" pitchFamily="18" charset="0"/>
                <a:cs typeface="Times New Roman" panose="02020603050405020304" pitchFamily="18" charset="0"/>
              </a:rPr>
              <a:t>Number</a:t>
            </a:r>
            <a:r>
              <a:rPr lang="en-US" sz="1400" b="1" baseline="0" dirty="0">
                <a:latin typeface="Times New Roman" panose="02020603050405020304" pitchFamily="18" charset="0"/>
                <a:cs typeface="Times New Roman" panose="02020603050405020304" pitchFamily="18" charset="0"/>
              </a:rPr>
              <a:t> of Products by Year Release</a:t>
            </a:r>
            <a:endParaRPr lang="id-ID" sz="1400" b="1" dirty="0">
              <a:latin typeface="Times New Roman" panose="02020603050405020304" pitchFamily="18" charset="0"/>
              <a:cs typeface="Times New Roman" panose="02020603050405020304" pitchFamily="18" charset="0"/>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d-ID"/>
        </a:p>
      </c:txPr>
    </c:title>
    <c:autoTitleDeleted val="0"/>
    <c:plotArea>
      <c:layout/>
      <c:barChart>
        <c:barDir val="col"/>
        <c:grouping val="clustered"/>
        <c:varyColors val="0"/>
        <c:ser>
          <c:idx val="1"/>
          <c:order val="0"/>
          <c:tx>
            <c:strRef>
              <c:f>Sheet1!$B$1</c:f>
              <c:strCache>
                <c:ptCount val="1"/>
                <c:pt idx="0">
                  <c:v>count_product</c:v>
                </c:pt>
              </c:strCache>
            </c:strRef>
          </c:tx>
          <c:spPr>
            <a:solidFill>
              <a:schemeClr val="accent2"/>
            </a:solidFill>
            <a:ln>
              <a:noFill/>
            </a:ln>
            <a:effectLst/>
          </c:spPr>
          <c:invertIfNegative val="0"/>
          <c:dPt>
            <c:idx val="10"/>
            <c:invertIfNegative val="0"/>
            <c:bubble3D val="0"/>
            <c:spPr>
              <a:solidFill>
                <a:srgbClr val="2E77C3"/>
              </a:solidFill>
              <a:ln>
                <a:noFill/>
              </a:ln>
              <a:effectLst/>
            </c:spPr>
            <c:extLst>
              <c:ext xmlns:c16="http://schemas.microsoft.com/office/drawing/2014/chart" uri="{C3380CC4-5D6E-409C-BE32-E72D297353CC}">
                <c16:uniqueId val="{00000001-9312-4D3F-993C-AB1E18CB1F97}"/>
              </c:ext>
            </c:extLst>
          </c:dPt>
          <c:dLbls>
            <c:dLbl>
              <c:idx val="1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id-ID"/>
                </a:p>
              </c:txPr>
              <c:dLblPos val="outEnd"/>
              <c:showLegendKey val="0"/>
              <c:showVal val="1"/>
              <c:showCatName val="0"/>
              <c:showSerName val="0"/>
              <c:showPercent val="0"/>
              <c:showBubbleSize val="0"/>
              <c:extLst>
                <c:ext xmlns:c16="http://schemas.microsoft.com/office/drawing/2014/chart" uri="{C3380CC4-5D6E-409C-BE32-E72D297353CC}">
                  <c16:uniqueId val="{00000001-9312-4D3F-993C-AB1E18CB1F97}"/>
                </c:ext>
              </c:extLst>
            </c:dLbl>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lumMod val="75000"/>
                        <a:lumOff val="25000"/>
                      </a:schemeClr>
                    </a:solidFill>
                    <a:latin typeface="+mn-lt"/>
                    <a:ea typeface="+mn-ea"/>
                    <a:cs typeface="+mn-cs"/>
                  </a:defRPr>
                </a:pPr>
                <a:endParaRPr lang="id-ID"/>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Sheet1!$A$2:$A$13</c:f>
              <c:numCache>
                <c:formatCode>General</c:formatCode>
                <c:ptCount val="12"/>
                <c:pt idx="0">
                  <c:v>2013</c:v>
                </c:pt>
                <c:pt idx="1">
                  <c:v>2014</c:v>
                </c:pt>
                <c:pt idx="2">
                  <c:v>2015</c:v>
                </c:pt>
                <c:pt idx="3">
                  <c:v>2016</c:v>
                </c:pt>
                <c:pt idx="4">
                  <c:v>2017</c:v>
                </c:pt>
                <c:pt idx="5">
                  <c:v>2018</c:v>
                </c:pt>
                <c:pt idx="6">
                  <c:v>2019</c:v>
                </c:pt>
                <c:pt idx="7">
                  <c:v>2020</c:v>
                </c:pt>
                <c:pt idx="8">
                  <c:v>2021</c:v>
                </c:pt>
                <c:pt idx="9">
                  <c:v>2022</c:v>
                </c:pt>
                <c:pt idx="10">
                  <c:v>2023</c:v>
                </c:pt>
                <c:pt idx="11">
                  <c:v>2024</c:v>
                </c:pt>
              </c:numCache>
            </c:numRef>
          </c:cat>
          <c:val>
            <c:numRef>
              <c:f>Sheet1!$B$2:$B$13</c:f>
              <c:numCache>
                <c:formatCode>General</c:formatCode>
                <c:ptCount val="12"/>
                <c:pt idx="0">
                  <c:v>3</c:v>
                </c:pt>
                <c:pt idx="1">
                  <c:v>2</c:v>
                </c:pt>
                <c:pt idx="2">
                  <c:v>3</c:v>
                </c:pt>
                <c:pt idx="3">
                  <c:v>1</c:v>
                </c:pt>
                <c:pt idx="4">
                  <c:v>14</c:v>
                </c:pt>
                <c:pt idx="5">
                  <c:v>67</c:v>
                </c:pt>
                <c:pt idx="6">
                  <c:v>169</c:v>
                </c:pt>
                <c:pt idx="7">
                  <c:v>247</c:v>
                </c:pt>
                <c:pt idx="8">
                  <c:v>368</c:v>
                </c:pt>
                <c:pt idx="9">
                  <c:v>524</c:v>
                </c:pt>
                <c:pt idx="10">
                  <c:v>596</c:v>
                </c:pt>
                <c:pt idx="11">
                  <c:v>233</c:v>
                </c:pt>
              </c:numCache>
            </c:numRef>
          </c:val>
          <c:extLst>
            <c:ext xmlns:c16="http://schemas.microsoft.com/office/drawing/2014/chart" uri="{C3380CC4-5D6E-409C-BE32-E72D297353CC}">
              <c16:uniqueId val="{00000002-9312-4D3F-993C-AB1E18CB1F97}"/>
            </c:ext>
          </c:extLst>
        </c:ser>
        <c:dLbls>
          <c:dLblPos val="outEnd"/>
          <c:showLegendKey val="0"/>
          <c:showVal val="1"/>
          <c:showCatName val="0"/>
          <c:showSerName val="0"/>
          <c:showPercent val="0"/>
          <c:showBubbleSize val="0"/>
        </c:dLbls>
        <c:gapWidth val="150"/>
        <c:axId val="1397264384"/>
        <c:axId val="1220637648"/>
      </c:barChart>
      <c:catAx>
        <c:axId val="13972643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id-ID"/>
          </a:p>
        </c:txPr>
        <c:crossAx val="1220637648"/>
        <c:crosses val="autoZero"/>
        <c:auto val="1"/>
        <c:lblAlgn val="ctr"/>
        <c:lblOffset val="100"/>
        <c:noMultiLvlLbl val="0"/>
      </c:catAx>
      <c:valAx>
        <c:axId val="1220637648"/>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3972643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sz="1050"/>
      </a:pPr>
      <a:endParaRPr lang="id-ID"/>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sz="1400" b="1" dirty="0">
                <a:latin typeface="Times New Roman" panose="02020603050405020304" pitchFamily="18" charset="0"/>
                <a:cs typeface="Times New Roman" panose="02020603050405020304" pitchFamily="18" charset="0"/>
              </a:rPr>
              <a:t>Most Expensive Product each Brand</a:t>
            </a:r>
            <a:endParaRPr lang="id-ID" sz="1400" b="1" dirty="0">
              <a:latin typeface="Times New Roman" panose="02020603050405020304" pitchFamily="18" charset="0"/>
              <a:cs typeface="Times New Roman" panose="02020603050405020304" pitchFamily="18" charset="0"/>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id-ID"/>
        </a:p>
      </c:txPr>
    </c:title>
    <c:autoTitleDeleted val="0"/>
    <c:plotArea>
      <c:layout/>
      <c:barChart>
        <c:barDir val="bar"/>
        <c:grouping val="clustered"/>
        <c:varyColors val="0"/>
        <c:ser>
          <c:idx val="0"/>
          <c:order val="0"/>
          <c:tx>
            <c:strRef>
              <c:f>Sheet1!$C$1</c:f>
              <c:strCache>
                <c:ptCount val="1"/>
                <c:pt idx="0">
                  <c:v>price</c:v>
                </c:pt>
              </c:strCache>
            </c:strRef>
          </c:tx>
          <c:spPr>
            <a:solidFill>
              <a:schemeClr val="bg2"/>
            </a:solidFill>
            <a:ln>
              <a:noFill/>
            </a:ln>
            <a:effectLst/>
          </c:spPr>
          <c:invertIfNegative val="0"/>
          <c:dPt>
            <c:idx val="2"/>
            <c:invertIfNegative val="0"/>
            <c:bubble3D val="0"/>
            <c:spPr>
              <a:solidFill>
                <a:srgbClr val="2E77C3"/>
              </a:solidFill>
              <a:ln>
                <a:noFill/>
              </a:ln>
              <a:effectLst/>
            </c:spPr>
            <c:extLst>
              <c:ext xmlns:c16="http://schemas.microsoft.com/office/drawing/2014/chart" uri="{C3380CC4-5D6E-409C-BE32-E72D297353CC}">
                <c16:uniqueId val="{00000005-6407-45EE-8AD8-BD54DF93F12C}"/>
              </c:ext>
            </c:extLst>
          </c:dPt>
          <c:dPt>
            <c:idx val="3"/>
            <c:invertIfNegative val="0"/>
            <c:bubble3D val="0"/>
            <c:spPr>
              <a:solidFill>
                <a:srgbClr val="2E77C3"/>
              </a:solidFill>
              <a:ln>
                <a:noFill/>
              </a:ln>
              <a:effectLst/>
            </c:spPr>
            <c:extLst>
              <c:ext xmlns:c16="http://schemas.microsoft.com/office/drawing/2014/chart" uri="{C3380CC4-5D6E-409C-BE32-E72D297353CC}">
                <c16:uniqueId val="{00000004-6407-45EE-8AD8-BD54DF93F12C}"/>
              </c:ext>
            </c:extLst>
          </c:dPt>
          <c:dLbls>
            <c:dLbl>
              <c:idx val="0"/>
              <c:delete val="1"/>
              <c:extLst>
                <c:ext xmlns:c15="http://schemas.microsoft.com/office/drawing/2012/chart" uri="{CE6537A1-D6FC-4f65-9D91-7224C49458BB}"/>
                <c:ext xmlns:c16="http://schemas.microsoft.com/office/drawing/2014/chart" uri="{C3380CC4-5D6E-409C-BE32-E72D297353CC}">
                  <c16:uniqueId val="{0000000C-6407-45EE-8AD8-BD54DF93F12C}"/>
                </c:ext>
              </c:extLst>
            </c:dLbl>
            <c:dLbl>
              <c:idx val="3"/>
              <c:numFmt formatCode="[$Rp-421]#,##0" sourceLinked="0"/>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tx1">
                          <a:lumMod val="75000"/>
                          <a:lumOff val="25000"/>
                        </a:schemeClr>
                      </a:solidFill>
                      <a:latin typeface="+mn-lt"/>
                      <a:ea typeface="+mn-ea"/>
                      <a:cs typeface="+mn-cs"/>
                    </a:defRPr>
                  </a:pPr>
                  <a:endParaRPr lang="id-ID"/>
                </a:p>
              </c:txPr>
              <c:dLblPos val="outEnd"/>
              <c:showLegendKey val="0"/>
              <c:showVal val="1"/>
              <c:showCatName val="0"/>
              <c:showSerName val="0"/>
              <c:showPercent val="0"/>
              <c:showBubbleSize val="0"/>
              <c:extLst>
                <c:ext xmlns:c16="http://schemas.microsoft.com/office/drawing/2014/chart" uri="{C3380CC4-5D6E-409C-BE32-E72D297353CC}">
                  <c16:uniqueId val="{00000004-6407-45EE-8AD8-BD54DF93F12C}"/>
                </c:ext>
              </c:extLst>
            </c:dLbl>
            <c:dLbl>
              <c:idx val="4"/>
              <c:delete val="1"/>
              <c:extLst>
                <c:ext xmlns:c15="http://schemas.microsoft.com/office/drawing/2012/chart" uri="{CE6537A1-D6FC-4f65-9D91-7224C49458BB}"/>
                <c:ext xmlns:c16="http://schemas.microsoft.com/office/drawing/2014/chart" uri="{C3380CC4-5D6E-409C-BE32-E72D297353CC}">
                  <c16:uniqueId val="{00000006-6407-45EE-8AD8-BD54DF93F12C}"/>
                </c:ext>
              </c:extLst>
            </c:dLbl>
            <c:dLbl>
              <c:idx val="5"/>
              <c:delete val="1"/>
              <c:extLst>
                <c:ext xmlns:c15="http://schemas.microsoft.com/office/drawing/2012/chart" uri="{CE6537A1-D6FC-4f65-9D91-7224C49458BB}"/>
                <c:ext xmlns:c16="http://schemas.microsoft.com/office/drawing/2014/chart" uri="{C3380CC4-5D6E-409C-BE32-E72D297353CC}">
                  <c16:uniqueId val="{00000007-6407-45EE-8AD8-BD54DF93F12C}"/>
                </c:ext>
              </c:extLst>
            </c:dLbl>
            <c:dLbl>
              <c:idx val="6"/>
              <c:delete val="1"/>
              <c:extLst>
                <c:ext xmlns:c15="http://schemas.microsoft.com/office/drawing/2012/chart" uri="{CE6537A1-D6FC-4f65-9D91-7224C49458BB}"/>
                <c:ext xmlns:c16="http://schemas.microsoft.com/office/drawing/2014/chart" uri="{C3380CC4-5D6E-409C-BE32-E72D297353CC}">
                  <c16:uniqueId val="{00000008-6407-45EE-8AD8-BD54DF93F12C}"/>
                </c:ext>
              </c:extLst>
            </c:dLbl>
            <c:dLbl>
              <c:idx val="7"/>
              <c:delete val="1"/>
              <c:extLst>
                <c:ext xmlns:c15="http://schemas.microsoft.com/office/drawing/2012/chart" uri="{CE6537A1-D6FC-4f65-9D91-7224C49458BB}"/>
                <c:ext xmlns:c16="http://schemas.microsoft.com/office/drawing/2014/chart" uri="{C3380CC4-5D6E-409C-BE32-E72D297353CC}">
                  <c16:uniqueId val="{00000009-6407-45EE-8AD8-BD54DF93F12C}"/>
                </c:ext>
              </c:extLst>
            </c:dLbl>
            <c:dLbl>
              <c:idx val="8"/>
              <c:delete val="1"/>
              <c:extLst>
                <c:ext xmlns:c15="http://schemas.microsoft.com/office/drawing/2012/chart" uri="{CE6537A1-D6FC-4f65-9D91-7224C49458BB}"/>
                <c:ext xmlns:c16="http://schemas.microsoft.com/office/drawing/2014/chart" uri="{C3380CC4-5D6E-409C-BE32-E72D297353CC}">
                  <c16:uniqueId val="{0000000A-6407-45EE-8AD8-BD54DF93F12C}"/>
                </c:ext>
              </c:extLst>
            </c:dLbl>
            <c:dLbl>
              <c:idx val="9"/>
              <c:delete val="1"/>
              <c:extLst>
                <c:ext xmlns:c15="http://schemas.microsoft.com/office/drawing/2012/chart" uri="{CE6537A1-D6FC-4f65-9D91-7224C49458BB}"/>
                <c:ext xmlns:c16="http://schemas.microsoft.com/office/drawing/2014/chart" uri="{C3380CC4-5D6E-409C-BE32-E72D297353CC}">
                  <c16:uniqueId val="{0000000B-6407-45EE-8AD8-BD54DF93F12C}"/>
                </c:ext>
              </c:extLst>
            </c:dLbl>
            <c:numFmt formatCode="[$Rp-421]#,##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id-ID"/>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Advan i7D Bima</c:v>
                  </c:pt>
                  <c:pt idx="1">
                    <c:v>Alcatel 1s NFC</c:v>
                  </c:pt>
                  <c:pt idx="2">
                    <c:v>Apple iPhone 14 Pro Max</c:v>
                  </c:pt>
                  <c:pt idx="3">
                    <c:v>Asus ROG Phone 5s Pro</c:v>
                  </c:pt>
                  <c:pt idx="4">
                    <c:v>Blackview BL8800 Pro</c:v>
                  </c:pt>
                  <c:pt idx="5">
                    <c:v>Carbon 1 MK II</c:v>
                  </c:pt>
                  <c:pt idx="6">
                    <c:v>Cat S61</c:v>
                  </c:pt>
                  <c:pt idx="7">
                    <c:v>Chuwi HiPad Max</c:v>
                  </c:pt>
                  <c:pt idx="8">
                    <c:v>Coolpad Cool 6</c:v>
                  </c:pt>
                  <c:pt idx="9">
                    <c:v>Doogee V20 Pro</c:v>
                  </c:pt>
                </c:lvl>
                <c:lvl>
                  <c:pt idx="0">
                    <c:v>Advan</c:v>
                  </c:pt>
                  <c:pt idx="1">
                    <c:v>Alcatel</c:v>
                  </c:pt>
                  <c:pt idx="2">
                    <c:v>Apple</c:v>
                  </c:pt>
                  <c:pt idx="3">
                    <c:v>ASUS</c:v>
                  </c:pt>
                  <c:pt idx="4">
                    <c:v>Blackview</c:v>
                  </c:pt>
                  <c:pt idx="5">
                    <c:v>Carbon</c:v>
                  </c:pt>
                  <c:pt idx="6">
                    <c:v>Cat</c:v>
                  </c:pt>
                  <c:pt idx="7">
                    <c:v>Chuwi</c:v>
                  </c:pt>
                  <c:pt idx="8">
                    <c:v>Coolpad</c:v>
                  </c:pt>
                  <c:pt idx="9">
                    <c:v>Doogee</c:v>
                  </c:pt>
                </c:lvl>
              </c:multiLvlStrCache>
            </c:multiLvlStrRef>
          </c:cat>
          <c:val>
            <c:numRef>
              <c:f>Sheet1!$C$2:$C$11</c:f>
              <c:numCache>
                <c:formatCode>General</c:formatCode>
                <c:ptCount val="10"/>
                <c:pt idx="0">
                  <c:v>4455400</c:v>
                </c:pt>
                <c:pt idx="1">
                  <c:v>899000</c:v>
                </c:pt>
                <c:pt idx="2">
                  <c:v>28499000</c:v>
                </c:pt>
                <c:pt idx="3">
                  <c:v>31344599</c:v>
                </c:pt>
                <c:pt idx="4">
                  <c:v>8585000</c:v>
                </c:pt>
                <c:pt idx="5">
                  <c:v>6102524</c:v>
                </c:pt>
                <c:pt idx="6">
                  <c:v>16594499</c:v>
                </c:pt>
                <c:pt idx="7">
                  <c:v>2999000</c:v>
                </c:pt>
                <c:pt idx="8">
                  <c:v>7540624</c:v>
                </c:pt>
                <c:pt idx="9">
                  <c:v>8750000</c:v>
                </c:pt>
              </c:numCache>
            </c:numRef>
          </c:val>
          <c:extLst>
            <c:ext xmlns:c16="http://schemas.microsoft.com/office/drawing/2014/chart" uri="{C3380CC4-5D6E-409C-BE32-E72D297353CC}">
              <c16:uniqueId val="{00000003-6407-45EE-8AD8-BD54DF93F12C}"/>
            </c:ext>
          </c:extLst>
        </c:ser>
        <c:dLbls>
          <c:dLblPos val="outEnd"/>
          <c:showLegendKey val="0"/>
          <c:showVal val="1"/>
          <c:showCatName val="0"/>
          <c:showSerName val="0"/>
          <c:showPercent val="0"/>
          <c:showBubbleSize val="0"/>
        </c:dLbls>
        <c:gapWidth val="182"/>
        <c:axId val="1299988032"/>
        <c:axId val="1299972192"/>
      </c:barChart>
      <c:catAx>
        <c:axId val="12999880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just">
              <a:defRPr sz="600" b="1" i="0" u="none" strike="noStrike" kern="1200" baseline="0">
                <a:solidFill>
                  <a:schemeClr val="tx1">
                    <a:lumMod val="65000"/>
                    <a:lumOff val="35000"/>
                  </a:schemeClr>
                </a:solidFill>
                <a:latin typeface="+mn-lt"/>
                <a:ea typeface="+mn-ea"/>
                <a:cs typeface="+mn-cs"/>
              </a:defRPr>
            </a:pPr>
            <a:endParaRPr lang="id-ID"/>
          </a:p>
        </c:txPr>
        <c:crossAx val="1299972192"/>
        <c:crosses val="autoZero"/>
        <c:auto val="1"/>
        <c:lblAlgn val="ctr"/>
        <c:lblOffset val="100"/>
        <c:noMultiLvlLbl val="0"/>
      </c:catAx>
      <c:valAx>
        <c:axId val="129997219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2999880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d-ID"/>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97e2c5d167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97e2c5d16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97e2c5d167_0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97e2c5d167_0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97e2c5d167_0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97e2c5d167_0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16750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97e2c5d167_0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97e2c5d167_0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71025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97e2c5d167_0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97e2c5d167_0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28947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9c62dac8d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9c62dac8d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97e2c5d167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97e2c5d167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97e2c5d167_0_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97e2c5d167_0_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97e2c5d167_0_1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97e2c5d167_0_1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97e2c5d167_0_1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97e2c5d167_0_1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542669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97e2c5d167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97e2c5d167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532444eff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532444eff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23278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532444eff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532444eff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g90b1cc5095_0_9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90b1cc5095_0_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97e2c5d167_0_1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97e2c5d167_0_1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97e2c5d167_0_1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97e2c5d167_0_1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6300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97e2c5d167_0_1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97e2c5d167_0_1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18776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97e2c5d167_0_1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97e2c5d167_0_1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8384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97e2c5d167_0_1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97e2c5d167_0_1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33118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97e2c5d167_0_1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97e2c5d167_0_1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219747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97e2c5d167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97e2c5d167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1324525" y="445025"/>
            <a:ext cx="6495000" cy="5727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5" name="Google Shape;15;p4"/>
          <p:cNvSpPr txBox="1">
            <a:spLocks noGrp="1"/>
          </p:cNvSpPr>
          <p:nvPr>
            <p:ph type="body" idx="1"/>
          </p:nvPr>
        </p:nvSpPr>
        <p:spPr>
          <a:xfrm>
            <a:off x="1069200" y="1463675"/>
            <a:ext cx="7005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1324525" y="445025"/>
            <a:ext cx="6495000" cy="5727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8" name="Google Shape;18;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9" name="Google Shape;19;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2125775" y="385000"/>
            <a:ext cx="4892400" cy="387900"/>
          </a:xfrm>
          <a:prstGeom prst="rect">
            <a:avLst/>
          </a:prstGeom>
        </p:spPr>
        <p:txBody>
          <a:bodyPr spcFirstLastPara="1" wrap="square" lIns="91425" tIns="91425" rIns="91425" bIns="91425" anchor="ctr" anchorCtr="0">
            <a:noAutofit/>
          </a:bodyPr>
          <a:lstStyle>
            <a:lvl1pPr lvl="0">
              <a:spcBef>
                <a:spcPts val="0"/>
              </a:spcBef>
              <a:spcAft>
                <a:spcPts val="0"/>
              </a:spcAft>
              <a:buSzPts val="2600"/>
              <a:buNone/>
              <a:defRPr sz="2400">
                <a:latin typeface="Fira Sans Extra Condensed Medium"/>
                <a:ea typeface="Fira Sans Extra Condensed Medium"/>
                <a:cs typeface="Fira Sans Extra Condensed Medium"/>
                <a:sym typeface="Fira Sans Extra Condensed Medium"/>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
        <p:cNvGrpSpPr/>
        <p:nvPr/>
      </p:nvGrpSpPr>
      <p:grpSpPr>
        <a:xfrm>
          <a:off x="0" y="0"/>
          <a:ext cx="0" cy="0"/>
          <a:chOff x="0" y="0"/>
          <a:chExt cx="0" cy="0"/>
        </a:xfrm>
      </p:grpSpPr>
      <p:sp>
        <p:nvSpPr>
          <p:cNvPr id="28" name="Google Shape;2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 name="Google Shape;3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1" name="Google Shape;3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200"/>
              <a:buNone/>
              <a:defRPr/>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324525" y="445025"/>
            <a:ext cx="6495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1pPr>
            <a:lvl2pPr lvl="1"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9pPr>
          </a:lstStyle>
          <a:p>
            <a:endParaRPr/>
          </a:p>
        </p:txBody>
      </p:sp>
      <p:sp>
        <p:nvSpPr>
          <p:cNvPr id="7" name="Google Shape;7;p1"/>
          <p:cNvSpPr txBox="1">
            <a:spLocks noGrp="1"/>
          </p:cNvSpPr>
          <p:nvPr>
            <p:ph type="body" idx="1"/>
          </p:nvPr>
        </p:nvSpPr>
        <p:spPr>
          <a:xfrm>
            <a:off x="1069200" y="1463675"/>
            <a:ext cx="70056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Freezycoffee/smartphone/blob/main/scrape-smartphone-data.ipynb"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reezycoffee/smartphone/blob/main/scrape-smartphone-data.ipynb"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s://github.com/Freezycoffee/smartphone/blob/main/smartphone.ipynb"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chart" Target="../charts/chart1.xml"/><Relationship Id="rId4" Type="http://schemas.openxmlformats.org/officeDocument/2006/relationships/image" Target="../media/image12.emf"/></Relationships>
</file>

<file path=ppt/slides/_rels/slide1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3.emf"/></Relationships>
</file>

<file path=ppt/slides/_rels/slide19.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microsoft.com/office/2011/relationships/webextension" Target="../webextensions/webextension2.xm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microsoft.com/office/2011/relationships/webextension" Target="../webextensions/webextension3.xm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hyperlink" Target="https://app.powerbi.com/view?r=eyJrIjoiMGZlYzRiYWYtY2U0OC00ZWJiLWJjZWYtMWFmMGJjMTZmMzUzIiwidCI6IjUwODkxNmEwLTdiODktNDNhMS1hZjRlLTcyZmUxNWFiYTViOSIsImMiOjEwfQ%3D%3D"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Freezycoffee/smartphone"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F7AAF-6E56-6212-990C-290C56646CB0}"/>
              </a:ext>
            </a:extLst>
          </p:cNvPr>
          <p:cNvSpPr>
            <a:spLocks noGrp="1"/>
          </p:cNvSpPr>
          <p:nvPr>
            <p:ph type="title"/>
          </p:nvPr>
        </p:nvSpPr>
        <p:spPr>
          <a:xfrm>
            <a:off x="1307814" y="1717010"/>
            <a:ext cx="6528368" cy="1231529"/>
          </a:xfrm>
        </p:spPr>
        <p:txBody>
          <a:bodyPr/>
          <a:lstStyle/>
          <a:p>
            <a:r>
              <a:rPr lang="en-US" sz="5400" b="1" dirty="0"/>
              <a:t>Smartphone Analysis</a:t>
            </a:r>
            <a:endParaRPr lang="id-ID" sz="5400" b="1" dirty="0"/>
          </a:p>
        </p:txBody>
      </p:sp>
      <p:sp>
        <p:nvSpPr>
          <p:cNvPr id="3" name="TextBox 2">
            <a:extLst>
              <a:ext uri="{FF2B5EF4-FFF2-40B4-BE49-F238E27FC236}">
                <a16:creationId xmlns:a16="http://schemas.microsoft.com/office/drawing/2014/main" id="{8E578F74-20E4-489C-64DC-1968DF1F95E3}"/>
              </a:ext>
            </a:extLst>
          </p:cNvPr>
          <p:cNvSpPr txBox="1"/>
          <p:nvPr/>
        </p:nvSpPr>
        <p:spPr>
          <a:xfrm>
            <a:off x="4016827" y="2571750"/>
            <a:ext cx="1110343" cy="307777"/>
          </a:xfrm>
          <a:prstGeom prst="rect">
            <a:avLst/>
          </a:prstGeom>
          <a:noFill/>
        </p:spPr>
        <p:txBody>
          <a:bodyPr wrap="square" rtlCol="0">
            <a:spAutoFit/>
          </a:bodyPr>
          <a:lstStyle/>
          <a:p>
            <a:r>
              <a:rPr lang="en-US" dirty="0" err="1"/>
              <a:t>Khofi</a:t>
            </a:r>
            <a:r>
              <a:rPr lang="en-US" dirty="0"/>
              <a:t> </a:t>
            </a:r>
            <a:r>
              <a:rPr lang="en-US" dirty="0" err="1"/>
              <a:t>Alfian</a:t>
            </a:r>
            <a:endParaRPr lang="id-ID" dirty="0"/>
          </a:p>
        </p:txBody>
      </p:sp>
    </p:spTree>
    <p:extLst>
      <p:ext uri="{BB962C8B-B14F-4D97-AF65-F5344CB8AC3E}">
        <p14:creationId xmlns:p14="http://schemas.microsoft.com/office/powerpoint/2010/main" val="10681479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74" name="Google Shape;574;p23"/>
          <p:cNvSpPr txBox="1">
            <a:spLocks noGrp="1"/>
          </p:cNvSpPr>
          <p:nvPr>
            <p:ph type="title"/>
          </p:nvPr>
        </p:nvSpPr>
        <p:spPr>
          <a:xfrm>
            <a:off x="2125800" y="265909"/>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Scrapping Smartphone Reviews</a:t>
            </a:r>
            <a:endParaRPr dirty="0"/>
          </a:p>
        </p:txBody>
      </p:sp>
      <p:grpSp>
        <p:nvGrpSpPr>
          <p:cNvPr id="27" name="Group 26">
            <a:extLst>
              <a:ext uri="{FF2B5EF4-FFF2-40B4-BE49-F238E27FC236}">
                <a16:creationId xmlns:a16="http://schemas.microsoft.com/office/drawing/2014/main" id="{7B562A3C-D701-E7CE-08BA-AF49F2E7788C}"/>
              </a:ext>
            </a:extLst>
          </p:cNvPr>
          <p:cNvGrpSpPr/>
          <p:nvPr/>
        </p:nvGrpSpPr>
        <p:grpSpPr>
          <a:xfrm>
            <a:off x="101600" y="804123"/>
            <a:ext cx="3225800" cy="3446945"/>
            <a:chOff x="101600" y="804123"/>
            <a:chExt cx="3225800" cy="3446945"/>
          </a:xfrm>
        </p:grpSpPr>
        <p:pic>
          <p:nvPicPr>
            <p:cNvPr id="3" name="Picture 2" descr="A screenshot of a computer&#10;&#10;Description automatically generated">
              <a:extLst>
                <a:ext uri="{FF2B5EF4-FFF2-40B4-BE49-F238E27FC236}">
                  <a16:creationId xmlns:a16="http://schemas.microsoft.com/office/drawing/2014/main" id="{C3550DFD-83A4-2322-FB45-553B36C24C63}"/>
                </a:ext>
              </a:extLst>
            </p:cNvPr>
            <p:cNvPicPr>
              <a:picLocks noChangeAspect="1"/>
            </p:cNvPicPr>
            <p:nvPr/>
          </p:nvPicPr>
          <p:blipFill rotWithShape="1">
            <a:blip r:embed="rId3"/>
            <a:srcRect l="33194" r="9236"/>
            <a:stretch/>
          </p:blipFill>
          <p:spPr>
            <a:xfrm>
              <a:off x="101600" y="1099201"/>
              <a:ext cx="3225800" cy="3151867"/>
            </a:xfrm>
            <a:prstGeom prst="rect">
              <a:avLst/>
            </a:prstGeom>
          </p:spPr>
        </p:pic>
        <p:sp>
          <p:nvSpPr>
            <p:cNvPr id="9" name="Rectangle 8">
              <a:extLst>
                <a:ext uri="{FF2B5EF4-FFF2-40B4-BE49-F238E27FC236}">
                  <a16:creationId xmlns:a16="http://schemas.microsoft.com/office/drawing/2014/main" id="{1C5EA253-2625-A1C3-838E-76589B41DB27}"/>
                </a:ext>
              </a:extLst>
            </p:cNvPr>
            <p:cNvSpPr/>
            <p:nvPr/>
          </p:nvSpPr>
          <p:spPr>
            <a:xfrm>
              <a:off x="161925" y="2038350"/>
              <a:ext cx="3105150" cy="774701"/>
            </a:xfrm>
            <a:prstGeom prst="rect">
              <a:avLst/>
            </a:prstGeom>
            <a:noFill/>
            <a:ln>
              <a:solidFill>
                <a:srgbClr val="F13A0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a:extLst>
                <a:ext uri="{FF2B5EF4-FFF2-40B4-BE49-F238E27FC236}">
                  <a16:creationId xmlns:a16="http://schemas.microsoft.com/office/drawing/2014/main" id="{57D839C7-51E6-303F-8775-70A4E655A8F7}"/>
                </a:ext>
              </a:extLst>
            </p:cNvPr>
            <p:cNvSpPr/>
            <p:nvPr/>
          </p:nvSpPr>
          <p:spPr>
            <a:xfrm>
              <a:off x="161925" y="3194050"/>
              <a:ext cx="3105150" cy="774701"/>
            </a:xfrm>
            <a:prstGeom prst="rect">
              <a:avLst/>
            </a:prstGeom>
            <a:noFill/>
            <a:ln>
              <a:solidFill>
                <a:srgbClr val="F13A0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TextBox 12">
              <a:extLst>
                <a:ext uri="{FF2B5EF4-FFF2-40B4-BE49-F238E27FC236}">
                  <a16:creationId xmlns:a16="http://schemas.microsoft.com/office/drawing/2014/main" id="{2F12B258-1147-7CFA-F564-9782C7581772}"/>
                </a:ext>
              </a:extLst>
            </p:cNvPr>
            <p:cNvSpPr txBox="1"/>
            <p:nvPr/>
          </p:nvSpPr>
          <p:spPr>
            <a:xfrm>
              <a:off x="1203325" y="804123"/>
              <a:ext cx="1022350" cy="307777"/>
            </a:xfrm>
            <a:prstGeom prst="rect">
              <a:avLst/>
            </a:prstGeom>
            <a:noFill/>
          </p:spPr>
          <p:txBody>
            <a:bodyPr wrap="square" rtlCol="0">
              <a:spAutoFit/>
            </a:bodyPr>
            <a:lstStyle/>
            <a:p>
              <a:r>
                <a:rPr lang="en-US" dirty="0"/>
                <a:t>Website 1</a:t>
              </a:r>
              <a:endParaRPr lang="id-ID" dirty="0"/>
            </a:p>
          </p:txBody>
        </p:sp>
      </p:grpSp>
      <p:grpSp>
        <p:nvGrpSpPr>
          <p:cNvPr id="2" name="Group 1">
            <a:extLst>
              <a:ext uri="{FF2B5EF4-FFF2-40B4-BE49-F238E27FC236}">
                <a16:creationId xmlns:a16="http://schemas.microsoft.com/office/drawing/2014/main" id="{4E2A2689-DA5F-6C60-77FD-3752F03F7562}"/>
              </a:ext>
            </a:extLst>
          </p:cNvPr>
          <p:cNvGrpSpPr/>
          <p:nvPr/>
        </p:nvGrpSpPr>
        <p:grpSpPr>
          <a:xfrm>
            <a:off x="4226471" y="804123"/>
            <a:ext cx="4892400" cy="1720448"/>
            <a:chOff x="3795852" y="804123"/>
            <a:chExt cx="4892400" cy="1720448"/>
          </a:xfrm>
        </p:grpSpPr>
        <p:grpSp>
          <p:nvGrpSpPr>
            <p:cNvPr id="25" name="Group 24">
              <a:extLst>
                <a:ext uri="{FF2B5EF4-FFF2-40B4-BE49-F238E27FC236}">
                  <a16:creationId xmlns:a16="http://schemas.microsoft.com/office/drawing/2014/main" id="{562984D3-D3DA-1E5B-BBCC-092C8061ADBD}"/>
                </a:ext>
              </a:extLst>
            </p:cNvPr>
            <p:cNvGrpSpPr/>
            <p:nvPr/>
          </p:nvGrpSpPr>
          <p:grpSpPr>
            <a:xfrm>
              <a:off x="3795852" y="1099201"/>
              <a:ext cx="4892400" cy="1425370"/>
              <a:chOff x="3795852" y="1099201"/>
              <a:chExt cx="4892400" cy="1425370"/>
            </a:xfrm>
          </p:grpSpPr>
          <p:pic>
            <p:nvPicPr>
              <p:cNvPr id="6" name="Picture 5" descr="A screenshot of a computer&#10;&#10;Description automatically generated">
                <a:extLst>
                  <a:ext uri="{FF2B5EF4-FFF2-40B4-BE49-F238E27FC236}">
                    <a16:creationId xmlns:a16="http://schemas.microsoft.com/office/drawing/2014/main" id="{0E635921-A5B5-FE3D-443B-9C888445B03A}"/>
                  </a:ext>
                </a:extLst>
              </p:cNvPr>
              <p:cNvPicPr>
                <a:picLocks noChangeAspect="1"/>
              </p:cNvPicPr>
              <p:nvPr/>
            </p:nvPicPr>
            <p:blipFill rotWithShape="1">
              <a:blip r:embed="rId4"/>
              <a:srcRect b="49920"/>
              <a:stretch/>
            </p:blipFill>
            <p:spPr>
              <a:xfrm>
                <a:off x="3795852" y="1099201"/>
                <a:ext cx="4892400" cy="1378191"/>
              </a:xfrm>
              <a:prstGeom prst="rect">
                <a:avLst/>
              </a:prstGeom>
            </p:spPr>
          </p:pic>
          <p:sp>
            <p:nvSpPr>
              <p:cNvPr id="11" name="Rectangle 10">
                <a:extLst>
                  <a:ext uri="{FF2B5EF4-FFF2-40B4-BE49-F238E27FC236}">
                    <a16:creationId xmlns:a16="http://schemas.microsoft.com/office/drawing/2014/main" id="{07EB0F7D-9889-2A12-1089-AB1C17AE9AF3}"/>
                  </a:ext>
                </a:extLst>
              </p:cNvPr>
              <p:cNvSpPr/>
              <p:nvPr/>
            </p:nvSpPr>
            <p:spPr>
              <a:xfrm>
                <a:off x="4102100" y="1545779"/>
                <a:ext cx="4375150" cy="978792"/>
              </a:xfrm>
              <a:prstGeom prst="rect">
                <a:avLst/>
              </a:prstGeom>
              <a:noFill/>
              <a:ln>
                <a:solidFill>
                  <a:srgbClr val="F13A0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4" name="TextBox 13">
              <a:extLst>
                <a:ext uri="{FF2B5EF4-FFF2-40B4-BE49-F238E27FC236}">
                  <a16:creationId xmlns:a16="http://schemas.microsoft.com/office/drawing/2014/main" id="{DFA01A53-E195-0FE4-AF73-987D2D5671DE}"/>
                </a:ext>
              </a:extLst>
            </p:cNvPr>
            <p:cNvSpPr txBox="1"/>
            <p:nvPr/>
          </p:nvSpPr>
          <p:spPr>
            <a:xfrm>
              <a:off x="5730877" y="804123"/>
              <a:ext cx="1022350" cy="307777"/>
            </a:xfrm>
            <a:prstGeom prst="rect">
              <a:avLst/>
            </a:prstGeom>
            <a:noFill/>
          </p:spPr>
          <p:txBody>
            <a:bodyPr wrap="square" rtlCol="0">
              <a:spAutoFit/>
            </a:bodyPr>
            <a:lstStyle/>
            <a:p>
              <a:r>
                <a:rPr lang="en-US" dirty="0"/>
                <a:t>Website 2</a:t>
              </a:r>
              <a:endParaRPr lang="id-ID" dirty="0"/>
            </a:p>
          </p:txBody>
        </p:sp>
      </p:grpSp>
      <p:grpSp>
        <p:nvGrpSpPr>
          <p:cNvPr id="19" name="Group 18">
            <a:extLst>
              <a:ext uri="{FF2B5EF4-FFF2-40B4-BE49-F238E27FC236}">
                <a16:creationId xmlns:a16="http://schemas.microsoft.com/office/drawing/2014/main" id="{BF15A40E-434E-DBAD-9D99-FFCE0449FB6F}"/>
              </a:ext>
            </a:extLst>
          </p:cNvPr>
          <p:cNvGrpSpPr/>
          <p:nvPr/>
        </p:nvGrpSpPr>
        <p:grpSpPr>
          <a:xfrm>
            <a:off x="5109120" y="2571750"/>
            <a:ext cx="3222348" cy="1604887"/>
            <a:chOff x="3853003" y="2551586"/>
            <a:chExt cx="3222348" cy="1604887"/>
          </a:xfrm>
        </p:grpSpPr>
        <p:pic>
          <p:nvPicPr>
            <p:cNvPr id="8" name="Picture 7" descr="A screenshot of a computer&#10;&#10;Description automatically generated">
              <a:extLst>
                <a:ext uri="{FF2B5EF4-FFF2-40B4-BE49-F238E27FC236}">
                  <a16:creationId xmlns:a16="http://schemas.microsoft.com/office/drawing/2014/main" id="{479EEDFF-8FAD-F844-1BAF-8B3CE4B4BD12}"/>
                </a:ext>
              </a:extLst>
            </p:cNvPr>
            <p:cNvPicPr>
              <a:picLocks noChangeAspect="1"/>
            </p:cNvPicPr>
            <p:nvPr/>
          </p:nvPicPr>
          <p:blipFill rotWithShape="1">
            <a:blip r:embed="rId5"/>
            <a:srcRect r="34163" b="53049"/>
            <a:stretch/>
          </p:blipFill>
          <p:spPr>
            <a:xfrm>
              <a:off x="3853003" y="2863851"/>
              <a:ext cx="3222348" cy="1292622"/>
            </a:xfrm>
            <a:prstGeom prst="rect">
              <a:avLst/>
            </a:prstGeom>
          </p:spPr>
        </p:pic>
        <p:sp>
          <p:nvSpPr>
            <p:cNvPr id="12" name="Rectangle 11">
              <a:extLst>
                <a:ext uri="{FF2B5EF4-FFF2-40B4-BE49-F238E27FC236}">
                  <a16:creationId xmlns:a16="http://schemas.microsoft.com/office/drawing/2014/main" id="{0B97862E-8B3D-198B-FBD9-C516FB0E723E}"/>
                </a:ext>
              </a:extLst>
            </p:cNvPr>
            <p:cNvSpPr/>
            <p:nvPr/>
          </p:nvSpPr>
          <p:spPr>
            <a:xfrm>
              <a:off x="4216400" y="3238500"/>
              <a:ext cx="2801800" cy="917973"/>
            </a:xfrm>
            <a:prstGeom prst="rect">
              <a:avLst/>
            </a:prstGeom>
            <a:noFill/>
            <a:ln>
              <a:solidFill>
                <a:srgbClr val="F13A0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TextBox 14">
              <a:extLst>
                <a:ext uri="{FF2B5EF4-FFF2-40B4-BE49-F238E27FC236}">
                  <a16:creationId xmlns:a16="http://schemas.microsoft.com/office/drawing/2014/main" id="{034A8AF5-290B-3A63-98C1-28434BF83C86}"/>
                </a:ext>
              </a:extLst>
            </p:cNvPr>
            <p:cNvSpPr txBox="1"/>
            <p:nvPr/>
          </p:nvSpPr>
          <p:spPr>
            <a:xfrm>
              <a:off x="5106125" y="2551586"/>
              <a:ext cx="1022350" cy="307777"/>
            </a:xfrm>
            <a:prstGeom prst="rect">
              <a:avLst/>
            </a:prstGeom>
            <a:noFill/>
          </p:spPr>
          <p:txBody>
            <a:bodyPr wrap="square" rtlCol="0">
              <a:spAutoFit/>
            </a:bodyPr>
            <a:lstStyle/>
            <a:p>
              <a:r>
                <a:rPr lang="en-US" dirty="0"/>
                <a:t>Website 3</a:t>
              </a:r>
              <a:endParaRPr lang="id-ID" dirty="0"/>
            </a:p>
          </p:txBody>
        </p:sp>
      </p:grpSp>
    </p:spTree>
    <p:extLst>
      <p:ext uri="{BB962C8B-B14F-4D97-AF65-F5344CB8AC3E}">
        <p14:creationId xmlns:p14="http://schemas.microsoft.com/office/powerpoint/2010/main" val="312570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8"/>
          <p:cNvSpPr txBox="1">
            <a:spLocks noGrp="1"/>
          </p:cNvSpPr>
          <p:nvPr>
            <p:ph type="title"/>
          </p:nvPr>
        </p:nvSpPr>
        <p:spPr>
          <a:xfrm>
            <a:off x="2125800" y="1111622"/>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Scrapping</a:t>
            </a:r>
            <a:endParaRPr dirty="0"/>
          </a:p>
        </p:txBody>
      </p:sp>
      <p:sp>
        <p:nvSpPr>
          <p:cNvPr id="4" name="TextBox 3">
            <a:extLst>
              <a:ext uri="{FF2B5EF4-FFF2-40B4-BE49-F238E27FC236}">
                <a16:creationId xmlns:a16="http://schemas.microsoft.com/office/drawing/2014/main" id="{AD54449F-DFB1-C209-4DA8-F5409D272EA1}"/>
              </a:ext>
            </a:extLst>
          </p:cNvPr>
          <p:cNvSpPr txBox="1"/>
          <p:nvPr/>
        </p:nvSpPr>
        <p:spPr>
          <a:xfrm>
            <a:off x="2125800" y="1914729"/>
            <a:ext cx="5034279" cy="738664"/>
          </a:xfrm>
          <a:prstGeom prst="rect">
            <a:avLst/>
          </a:prstGeom>
          <a:noFill/>
        </p:spPr>
        <p:txBody>
          <a:bodyPr wrap="square" rtlCol="0">
            <a:spAutoFit/>
          </a:bodyPr>
          <a:lstStyle/>
          <a:p>
            <a:r>
              <a:rPr lang="en-US" dirty="0"/>
              <a:t>Check full code here:</a:t>
            </a:r>
            <a:endParaRPr lang="en-US" dirty="0">
              <a:hlinkClick r:id="rId3"/>
            </a:endParaRPr>
          </a:p>
          <a:p>
            <a:r>
              <a:rPr lang="id-ID" dirty="0">
                <a:hlinkClick r:id="rId3"/>
              </a:rPr>
              <a:t>https://github.com/Freezycoffee/smartphone/blob/main/scrape-smartphone-data.ipynb</a:t>
            </a:r>
            <a:endParaRPr lang="id-ID"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7" name="Google Shape;287;p19"/>
          <p:cNvSpPr txBox="1">
            <a:spLocks noGrp="1"/>
          </p:cNvSpPr>
          <p:nvPr>
            <p:ph type="title"/>
          </p:nvPr>
        </p:nvSpPr>
        <p:spPr>
          <a:xfrm>
            <a:off x="2125775" y="385000"/>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Preprocessing</a:t>
            </a:r>
            <a:endParaRPr dirty="0"/>
          </a:p>
        </p:txBody>
      </p:sp>
      <p:grpSp>
        <p:nvGrpSpPr>
          <p:cNvPr id="8" name="Group 7">
            <a:extLst>
              <a:ext uri="{FF2B5EF4-FFF2-40B4-BE49-F238E27FC236}">
                <a16:creationId xmlns:a16="http://schemas.microsoft.com/office/drawing/2014/main" id="{ABF44009-9C50-35DA-5CCF-88CE9BE3FA8F}"/>
              </a:ext>
            </a:extLst>
          </p:cNvPr>
          <p:cNvGrpSpPr/>
          <p:nvPr/>
        </p:nvGrpSpPr>
        <p:grpSpPr>
          <a:xfrm>
            <a:off x="0" y="1813704"/>
            <a:ext cx="9144001" cy="1516092"/>
            <a:chOff x="1" y="2043537"/>
            <a:chExt cx="9144001" cy="1516092"/>
          </a:xfrm>
        </p:grpSpPr>
        <p:pic>
          <p:nvPicPr>
            <p:cNvPr id="3" name="Picture 2" descr="A screenshot of a computer&#10;&#10;Description automatically generated">
              <a:extLst>
                <a:ext uri="{FF2B5EF4-FFF2-40B4-BE49-F238E27FC236}">
                  <a16:creationId xmlns:a16="http://schemas.microsoft.com/office/drawing/2014/main" id="{AE98DF58-5CEB-AA73-3AEF-F449B6BB8953}"/>
                </a:ext>
              </a:extLst>
            </p:cNvPr>
            <p:cNvPicPr>
              <a:picLocks noChangeAspect="1"/>
            </p:cNvPicPr>
            <p:nvPr/>
          </p:nvPicPr>
          <p:blipFill rotWithShape="1">
            <a:blip r:embed="rId3"/>
            <a:srcRect t="42470" b="13554"/>
            <a:stretch/>
          </p:blipFill>
          <p:spPr>
            <a:xfrm>
              <a:off x="1" y="2367643"/>
              <a:ext cx="4325258" cy="1191986"/>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B9D1D0CE-7CE3-FAD1-8F4A-2FCC937FF8AB}"/>
                </a:ext>
              </a:extLst>
            </p:cNvPr>
            <p:cNvPicPr>
              <a:picLocks noChangeAspect="1"/>
            </p:cNvPicPr>
            <p:nvPr/>
          </p:nvPicPr>
          <p:blipFill rotWithShape="1">
            <a:blip r:embed="rId4"/>
            <a:srcRect t="42470" b="13554"/>
            <a:stretch/>
          </p:blipFill>
          <p:spPr>
            <a:xfrm>
              <a:off x="4325259" y="2367643"/>
              <a:ext cx="4818743" cy="1191986"/>
            </a:xfrm>
            <a:prstGeom prst="rect">
              <a:avLst/>
            </a:prstGeom>
          </p:spPr>
        </p:pic>
        <p:sp>
          <p:nvSpPr>
            <p:cNvPr id="6" name="TextBox 5">
              <a:extLst>
                <a:ext uri="{FF2B5EF4-FFF2-40B4-BE49-F238E27FC236}">
                  <a16:creationId xmlns:a16="http://schemas.microsoft.com/office/drawing/2014/main" id="{4B52F77F-8F1D-A83A-9B2F-851721B72496}"/>
                </a:ext>
              </a:extLst>
            </p:cNvPr>
            <p:cNvSpPr txBox="1"/>
            <p:nvPr/>
          </p:nvSpPr>
          <p:spPr>
            <a:xfrm>
              <a:off x="563336" y="2043537"/>
              <a:ext cx="3004457" cy="307777"/>
            </a:xfrm>
            <a:prstGeom prst="rect">
              <a:avLst/>
            </a:prstGeom>
            <a:noFill/>
          </p:spPr>
          <p:txBody>
            <a:bodyPr wrap="square" rtlCol="0">
              <a:spAutoFit/>
            </a:bodyPr>
            <a:lstStyle/>
            <a:p>
              <a:pPr algn="ctr"/>
              <a:r>
                <a:rPr lang="en-US" dirty="0"/>
                <a:t>Before</a:t>
              </a:r>
              <a:endParaRPr lang="id-ID" dirty="0"/>
            </a:p>
          </p:txBody>
        </p:sp>
        <p:sp>
          <p:nvSpPr>
            <p:cNvPr id="7" name="TextBox 6">
              <a:extLst>
                <a:ext uri="{FF2B5EF4-FFF2-40B4-BE49-F238E27FC236}">
                  <a16:creationId xmlns:a16="http://schemas.microsoft.com/office/drawing/2014/main" id="{5B6FEEF8-B3B6-781A-6217-97AE8F8F6C91}"/>
                </a:ext>
              </a:extLst>
            </p:cNvPr>
            <p:cNvSpPr txBox="1"/>
            <p:nvPr/>
          </p:nvSpPr>
          <p:spPr>
            <a:xfrm>
              <a:off x="5232402" y="2059866"/>
              <a:ext cx="3004457" cy="307777"/>
            </a:xfrm>
            <a:prstGeom prst="rect">
              <a:avLst/>
            </a:prstGeom>
            <a:noFill/>
          </p:spPr>
          <p:txBody>
            <a:bodyPr wrap="square" rtlCol="0">
              <a:spAutoFit/>
            </a:bodyPr>
            <a:lstStyle/>
            <a:p>
              <a:pPr algn="ctr"/>
              <a:r>
                <a:rPr lang="en-US" dirty="0"/>
                <a:t>After</a:t>
              </a:r>
              <a:endParaRPr lang="id-ID" dirty="0"/>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7" name="Google Shape;287;p19"/>
          <p:cNvSpPr txBox="1">
            <a:spLocks noGrp="1"/>
          </p:cNvSpPr>
          <p:nvPr>
            <p:ph type="title"/>
          </p:nvPr>
        </p:nvSpPr>
        <p:spPr>
          <a:xfrm>
            <a:off x="2125772" y="37312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Preprocessing</a:t>
            </a:r>
            <a:endParaRPr dirty="0"/>
          </a:p>
        </p:txBody>
      </p:sp>
      <p:grpSp>
        <p:nvGrpSpPr>
          <p:cNvPr id="12" name="Group 11">
            <a:extLst>
              <a:ext uri="{FF2B5EF4-FFF2-40B4-BE49-F238E27FC236}">
                <a16:creationId xmlns:a16="http://schemas.microsoft.com/office/drawing/2014/main" id="{E91FE631-9675-582C-DD2F-5DFBBE3E4D9B}"/>
              </a:ext>
            </a:extLst>
          </p:cNvPr>
          <p:cNvGrpSpPr/>
          <p:nvPr/>
        </p:nvGrpSpPr>
        <p:grpSpPr>
          <a:xfrm>
            <a:off x="1714475" y="884354"/>
            <a:ext cx="5714999" cy="803513"/>
            <a:chOff x="171451" y="800384"/>
            <a:chExt cx="5714999" cy="803513"/>
          </a:xfrm>
        </p:grpSpPr>
        <p:sp>
          <p:nvSpPr>
            <p:cNvPr id="2" name="TextBox 1">
              <a:extLst>
                <a:ext uri="{FF2B5EF4-FFF2-40B4-BE49-F238E27FC236}">
                  <a16:creationId xmlns:a16="http://schemas.microsoft.com/office/drawing/2014/main" id="{CA40D72C-B556-5353-5ED7-3A86AE7F0113}"/>
                </a:ext>
              </a:extLst>
            </p:cNvPr>
            <p:cNvSpPr txBox="1"/>
            <p:nvPr/>
          </p:nvSpPr>
          <p:spPr>
            <a:xfrm>
              <a:off x="2310493" y="800384"/>
              <a:ext cx="1436913" cy="307777"/>
            </a:xfrm>
            <a:prstGeom prst="rect">
              <a:avLst/>
            </a:prstGeom>
            <a:noFill/>
          </p:spPr>
          <p:txBody>
            <a:bodyPr wrap="square" rtlCol="0">
              <a:spAutoFit/>
            </a:bodyPr>
            <a:lstStyle/>
            <a:p>
              <a:r>
                <a:rPr lang="en-US" b="1" dirty="0"/>
                <a:t>Data Cleaning</a:t>
              </a:r>
              <a:endParaRPr lang="id-ID" b="1" dirty="0"/>
            </a:p>
          </p:txBody>
        </p:sp>
        <p:sp>
          <p:nvSpPr>
            <p:cNvPr id="4" name="TextBox 3">
              <a:extLst>
                <a:ext uri="{FF2B5EF4-FFF2-40B4-BE49-F238E27FC236}">
                  <a16:creationId xmlns:a16="http://schemas.microsoft.com/office/drawing/2014/main" id="{53B190E2-CE4C-46E8-7027-4981656D0B2A}"/>
                </a:ext>
              </a:extLst>
            </p:cNvPr>
            <p:cNvSpPr txBox="1"/>
            <p:nvPr/>
          </p:nvSpPr>
          <p:spPr>
            <a:xfrm>
              <a:off x="171451" y="1080677"/>
              <a:ext cx="5714999" cy="523220"/>
            </a:xfrm>
            <a:prstGeom prst="rect">
              <a:avLst/>
            </a:prstGeom>
            <a:noFill/>
          </p:spPr>
          <p:txBody>
            <a:bodyPr wrap="square" rtlCol="0">
              <a:spAutoFit/>
            </a:bodyPr>
            <a:lstStyle/>
            <a:p>
              <a:r>
                <a:rPr lang="en-US" dirty="0"/>
                <a:t>For Data Cleaning, I am using Microsoft Excel to cleaning text, mixed data type, and formatting table to be more concise.</a:t>
              </a:r>
              <a:endParaRPr lang="id-ID" dirty="0"/>
            </a:p>
          </p:txBody>
        </p:sp>
      </p:grpSp>
      <p:grpSp>
        <p:nvGrpSpPr>
          <p:cNvPr id="11" name="Group 10">
            <a:extLst>
              <a:ext uri="{FF2B5EF4-FFF2-40B4-BE49-F238E27FC236}">
                <a16:creationId xmlns:a16="http://schemas.microsoft.com/office/drawing/2014/main" id="{EC2D7C78-024A-4140-64D5-01453E0EB660}"/>
              </a:ext>
            </a:extLst>
          </p:cNvPr>
          <p:cNvGrpSpPr/>
          <p:nvPr/>
        </p:nvGrpSpPr>
        <p:grpSpPr>
          <a:xfrm>
            <a:off x="1714448" y="1968160"/>
            <a:ext cx="5714999" cy="1692772"/>
            <a:chOff x="171451" y="1757785"/>
            <a:chExt cx="5714999" cy="1692772"/>
          </a:xfrm>
        </p:grpSpPr>
        <p:sp>
          <p:nvSpPr>
            <p:cNvPr id="9" name="TextBox 8">
              <a:extLst>
                <a:ext uri="{FF2B5EF4-FFF2-40B4-BE49-F238E27FC236}">
                  <a16:creationId xmlns:a16="http://schemas.microsoft.com/office/drawing/2014/main" id="{13AB5F70-C02E-602E-4126-CB0D4E42AC6E}"/>
                </a:ext>
              </a:extLst>
            </p:cNvPr>
            <p:cNvSpPr txBox="1"/>
            <p:nvPr/>
          </p:nvSpPr>
          <p:spPr>
            <a:xfrm>
              <a:off x="1743074" y="1757785"/>
              <a:ext cx="2571749" cy="307777"/>
            </a:xfrm>
            <a:prstGeom prst="rect">
              <a:avLst/>
            </a:prstGeom>
            <a:noFill/>
          </p:spPr>
          <p:txBody>
            <a:bodyPr wrap="square" rtlCol="0">
              <a:spAutoFit/>
            </a:bodyPr>
            <a:lstStyle/>
            <a:p>
              <a:r>
                <a:rPr lang="en-US" b="1" dirty="0"/>
                <a:t>Handling Missing Values</a:t>
              </a:r>
              <a:endParaRPr lang="id-ID" b="1" dirty="0"/>
            </a:p>
          </p:txBody>
        </p:sp>
        <p:sp>
          <p:nvSpPr>
            <p:cNvPr id="10" name="TextBox 9">
              <a:extLst>
                <a:ext uri="{FF2B5EF4-FFF2-40B4-BE49-F238E27FC236}">
                  <a16:creationId xmlns:a16="http://schemas.microsoft.com/office/drawing/2014/main" id="{1B148114-6410-6584-BEDC-23243E73D4BB}"/>
                </a:ext>
              </a:extLst>
            </p:cNvPr>
            <p:cNvSpPr txBox="1"/>
            <p:nvPr/>
          </p:nvSpPr>
          <p:spPr>
            <a:xfrm>
              <a:off x="171451" y="2065562"/>
              <a:ext cx="5714999" cy="1384995"/>
            </a:xfrm>
            <a:prstGeom prst="rect">
              <a:avLst/>
            </a:prstGeom>
            <a:noFill/>
          </p:spPr>
          <p:txBody>
            <a:bodyPr wrap="square" rtlCol="0">
              <a:spAutoFit/>
            </a:bodyPr>
            <a:lstStyle/>
            <a:p>
              <a:r>
                <a:rPr lang="en-US" dirty="0"/>
                <a:t>As for handling missing values, I am using pandas and </a:t>
              </a:r>
              <a:r>
                <a:rPr lang="en-US" dirty="0" err="1"/>
                <a:t>sklearn</a:t>
              </a:r>
              <a:r>
                <a:rPr lang="en-US" dirty="0"/>
                <a:t> from python. First, I am using pandas to read the cleaned excel file. Then, using </a:t>
              </a:r>
              <a:r>
                <a:rPr lang="en-US" dirty="0" err="1"/>
                <a:t>sklearn</a:t>
              </a:r>
              <a:r>
                <a:rPr lang="en-US" dirty="0"/>
                <a:t> imputer to patch the missing values. For numeric columns I am using KNN Imputer to handle the missing values and for categorical or string columns I am using Simple Imputer with the most frequent as the strategy.</a:t>
              </a:r>
              <a:endParaRPr lang="id-ID" dirty="0"/>
            </a:p>
          </p:txBody>
        </p:sp>
      </p:grpSp>
      <p:sp>
        <p:nvSpPr>
          <p:cNvPr id="13" name="TextBox 12">
            <a:extLst>
              <a:ext uri="{FF2B5EF4-FFF2-40B4-BE49-F238E27FC236}">
                <a16:creationId xmlns:a16="http://schemas.microsoft.com/office/drawing/2014/main" id="{A5E07C8C-8230-DB13-472A-4C317D116EDA}"/>
              </a:ext>
            </a:extLst>
          </p:cNvPr>
          <p:cNvSpPr txBox="1"/>
          <p:nvPr/>
        </p:nvSpPr>
        <p:spPr>
          <a:xfrm>
            <a:off x="1714448" y="4102204"/>
            <a:ext cx="5034279" cy="738664"/>
          </a:xfrm>
          <a:prstGeom prst="rect">
            <a:avLst/>
          </a:prstGeom>
          <a:noFill/>
        </p:spPr>
        <p:txBody>
          <a:bodyPr wrap="square" rtlCol="0">
            <a:spAutoFit/>
          </a:bodyPr>
          <a:lstStyle/>
          <a:p>
            <a:r>
              <a:rPr lang="en-US" dirty="0"/>
              <a:t>Check full code here:</a:t>
            </a:r>
            <a:endParaRPr lang="en-US" dirty="0">
              <a:hlinkClick r:id="rId3"/>
            </a:endParaRPr>
          </a:p>
          <a:p>
            <a:r>
              <a:rPr lang="id-ID" dirty="0">
                <a:hlinkClick r:id="rId4"/>
              </a:rPr>
              <a:t>https://github.com/Freezycoffee/smartphone/blob/main/smartphone.ipynb</a:t>
            </a:r>
            <a:endParaRPr lang="id-ID" dirty="0"/>
          </a:p>
        </p:txBody>
      </p:sp>
    </p:spTree>
    <p:extLst>
      <p:ext uri="{BB962C8B-B14F-4D97-AF65-F5344CB8AC3E}">
        <p14:creationId xmlns:p14="http://schemas.microsoft.com/office/powerpoint/2010/main" val="23154644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7" name="Google Shape;287;p19"/>
          <p:cNvSpPr txBox="1">
            <a:spLocks noGrp="1"/>
          </p:cNvSpPr>
          <p:nvPr>
            <p:ph type="title"/>
          </p:nvPr>
        </p:nvSpPr>
        <p:spPr>
          <a:xfrm>
            <a:off x="2125771" y="37312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Quick EDA</a:t>
            </a:r>
            <a:endParaRPr dirty="0"/>
          </a:p>
        </p:txBody>
      </p:sp>
      <p:sp>
        <p:nvSpPr>
          <p:cNvPr id="3" name="TextBox 2">
            <a:extLst>
              <a:ext uri="{FF2B5EF4-FFF2-40B4-BE49-F238E27FC236}">
                <a16:creationId xmlns:a16="http://schemas.microsoft.com/office/drawing/2014/main" id="{8CB8CB90-3D24-4D10-5DCB-119D815BB009}"/>
              </a:ext>
            </a:extLst>
          </p:cNvPr>
          <p:cNvSpPr txBox="1"/>
          <p:nvPr/>
        </p:nvSpPr>
        <p:spPr>
          <a:xfrm>
            <a:off x="1089918" y="761026"/>
            <a:ext cx="6964107" cy="523220"/>
          </a:xfrm>
          <a:prstGeom prst="rect">
            <a:avLst/>
          </a:prstGeom>
          <a:noFill/>
        </p:spPr>
        <p:txBody>
          <a:bodyPr wrap="square" rtlCol="0">
            <a:spAutoFit/>
          </a:bodyPr>
          <a:lstStyle/>
          <a:p>
            <a:r>
              <a:rPr lang="en-US" dirty="0"/>
              <a:t>Let’s take look at the cleaned dataset that I already save it in my local machine database.</a:t>
            </a:r>
            <a:endParaRPr lang="id-ID" dirty="0"/>
          </a:p>
        </p:txBody>
      </p:sp>
      <p:sp>
        <p:nvSpPr>
          <p:cNvPr id="8" name="TextBox 7">
            <a:extLst>
              <a:ext uri="{FF2B5EF4-FFF2-40B4-BE49-F238E27FC236}">
                <a16:creationId xmlns:a16="http://schemas.microsoft.com/office/drawing/2014/main" id="{106E20A4-5803-9931-E6EC-724E008073DE}"/>
              </a:ext>
            </a:extLst>
          </p:cNvPr>
          <p:cNvSpPr txBox="1"/>
          <p:nvPr/>
        </p:nvSpPr>
        <p:spPr>
          <a:xfrm>
            <a:off x="1857361" y="1986974"/>
            <a:ext cx="5584371" cy="1169551"/>
          </a:xfrm>
          <a:prstGeom prst="rect">
            <a:avLst/>
          </a:prstGeom>
          <a:noFill/>
          <a:ln>
            <a:solidFill>
              <a:schemeClr val="tx1"/>
            </a:solidFill>
          </a:ln>
        </p:spPr>
        <p:txBody>
          <a:bodyPr wrap="square">
            <a:spAutoFit/>
          </a:bodyPr>
          <a:lstStyle/>
          <a:p>
            <a:r>
              <a:rPr lang="en-US" sz="1400" dirty="0">
                <a:solidFill>
                  <a:srgbClr val="008000"/>
                </a:solidFill>
                <a:latin typeface="Consolas" panose="020B0609020204030204" pitchFamily="49" charset="0"/>
              </a:rPr>
              <a:t>-- How many unique products are there in the dataset?</a:t>
            </a:r>
            <a:endParaRPr lang="en-US" sz="1400" dirty="0">
              <a:solidFill>
                <a:srgbClr val="000000"/>
              </a:solidFill>
              <a:latin typeface="Consolas" panose="020B0609020204030204" pitchFamily="49" charset="0"/>
            </a:endParaRPr>
          </a:p>
          <a:p>
            <a:r>
              <a:rPr lang="en-US" sz="1400" dirty="0">
                <a:solidFill>
                  <a:srgbClr val="0000FF"/>
                </a:solidFill>
                <a:latin typeface="Consolas" panose="020B0609020204030204" pitchFamily="49" charset="0"/>
              </a:rPr>
              <a:t>SELECT</a:t>
            </a:r>
            <a:r>
              <a:rPr lang="en-US" sz="1400" dirty="0">
                <a:solidFill>
                  <a:srgbClr val="000000"/>
                </a:solidFill>
                <a:latin typeface="Consolas" panose="020B0609020204030204" pitchFamily="49" charset="0"/>
              </a:rPr>
              <a:t> </a:t>
            </a:r>
            <a:r>
              <a:rPr lang="en-US" sz="1400" dirty="0">
                <a:solidFill>
                  <a:srgbClr val="FF00FF"/>
                </a:solidFill>
                <a:latin typeface="Consolas" panose="020B0609020204030204" pitchFamily="49" charset="0"/>
              </a:rPr>
              <a:t>COUNT</a:t>
            </a:r>
            <a:r>
              <a:rPr lang="en-US" sz="1400" dirty="0">
                <a:solidFill>
                  <a:srgbClr val="808080"/>
                </a:solidFill>
                <a:latin typeface="Consolas" panose="020B0609020204030204" pitchFamily="49" charset="0"/>
              </a:rPr>
              <a:t>(</a:t>
            </a:r>
            <a:r>
              <a:rPr lang="en-US" sz="1400" dirty="0">
                <a:solidFill>
                  <a:srgbClr val="0000FF"/>
                </a:solidFill>
                <a:latin typeface="Consolas" panose="020B0609020204030204" pitchFamily="49" charset="0"/>
              </a:rPr>
              <a:t>DISTINCT</a:t>
            </a:r>
            <a:r>
              <a:rPr lang="en-US" sz="1400" dirty="0">
                <a:solidFill>
                  <a:srgbClr val="000000"/>
                </a:solidFill>
                <a:latin typeface="Consolas" panose="020B0609020204030204" pitchFamily="49" charset="0"/>
              </a:rPr>
              <a:t> products</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FROM</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dbo</a:t>
            </a:r>
            <a:r>
              <a:rPr lang="en-US" sz="1400" dirty="0">
                <a:solidFill>
                  <a:srgbClr val="000000"/>
                </a:solidFill>
                <a:latin typeface="Consolas" panose="020B0609020204030204" pitchFamily="49" charset="0"/>
              </a:rPr>
              <a:t>]</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full_smartphone_data</a:t>
            </a:r>
            <a:r>
              <a:rPr lang="en-US" sz="1400" dirty="0">
                <a:solidFill>
                  <a:srgbClr val="000000"/>
                </a:solidFill>
                <a:latin typeface="Consolas" panose="020B0609020204030204" pitchFamily="49" charset="0"/>
              </a:rPr>
              <a:t>]</a:t>
            </a:r>
          </a:p>
          <a:p>
            <a:endParaRPr lang="en-US" sz="1400" dirty="0">
              <a:solidFill>
                <a:srgbClr val="000000"/>
              </a:solidFill>
              <a:latin typeface="Consolas" panose="020B0609020204030204" pitchFamily="49" charset="0"/>
            </a:endParaRPr>
          </a:p>
          <a:p>
            <a:r>
              <a:rPr lang="en-US" sz="1400" dirty="0">
                <a:solidFill>
                  <a:srgbClr val="008000"/>
                </a:solidFill>
                <a:latin typeface="Consolas" panose="020B0609020204030204" pitchFamily="49" charset="0"/>
              </a:rPr>
              <a:t>-- There are 2226 unique products in the dataset</a:t>
            </a:r>
            <a:endParaRPr lang="id-ID" dirty="0"/>
          </a:p>
        </p:txBody>
      </p:sp>
    </p:spTree>
    <p:extLst>
      <p:ext uri="{BB962C8B-B14F-4D97-AF65-F5344CB8AC3E}">
        <p14:creationId xmlns:p14="http://schemas.microsoft.com/office/powerpoint/2010/main" val="1833016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4" name="TextBox 13">
            <a:extLst>
              <a:ext uri="{FF2B5EF4-FFF2-40B4-BE49-F238E27FC236}">
                <a16:creationId xmlns:a16="http://schemas.microsoft.com/office/drawing/2014/main" id="{B359BD86-7E38-A68E-C347-6EBF7BE14C8D}"/>
              </a:ext>
            </a:extLst>
          </p:cNvPr>
          <p:cNvSpPr txBox="1"/>
          <p:nvPr/>
        </p:nvSpPr>
        <p:spPr>
          <a:xfrm>
            <a:off x="114299" y="165775"/>
            <a:ext cx="4457700" cy="2031325"/>
          </a:xfrm>
          <a:prstGeom prst="rect">
            <a:avLst/>
          </a:prstGeom>
          <a:noFill/>
          <a:ln>
            <a:solidFill>
              <a:schemeClr val="tx1"/>
            </a:solidFill>
          </a:ln>
        </p:spPr>
        <p:txBody>
          <a:bodyPr wrap="square">
            <a:spAutoFit/>
          </a:bodyPr>
          <a:lstStyle/>
          <a:p>
            <a:r>
              <a:rPr lang="en-US" sz="1400" dirty="0">
                <a:solidFill>
                  <a:srgbClr val="008000"/>
                </a:solidFill>
                <a:latin typeface="Consolas" panose="020B0609020204030204" pitchFamily="49" charset="0"/>
              </a:rPr>
              <a:t>-- How the prices vary for each brand?</a:t>
            </a:r>
            <a:endParaRPr lang="en-US" sz="1400" dirty="0">
              <a:solidFill>
                <a:srgbClr val="000000"/>
              </a:solidFill>
              <a:latin typeface="Consolas" panose="020B0609020204030204" pitchFamily="49" charset="0"/>
            </a:endParaRPr>
          </a:p>
          <a:p>
            <a:r>
              <a:rPr lang="id-ID" sz="1400" dirty="0">
                <a:solidFill>
                  <a:srgbClr val="0000FF"/>
                </a:solidFill>
                <a:latin typeface="Consolas" panose="020B0609020204030204" pitchFamily="49" charset="0"/>
              </a:rPr>
              <a:t>SELECT</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brand</a:t>
            </a:r>
            <a:r>
              <a:rPr lang="id-ID" sz="1400" dirty="0">
                <a:solidFill>
                  <a:srgbClr val="808080"/>
                </a:solidFill>
                <a:latin typeface="Consolas" panose="020B0609020204030204" pitchFamily="49" charset="0"/>
              </a:rPr>
              <a:t>,</a:t>
            </a:r>
            <a:endParaRPr lang="id-ID" sz="1400" dirty="0">
              <a:solidFill>
                <a:srgbClr val="000000"/>
              </a:solidFill>
              <a:latin typeface="Consolas" panose="020B0609020204030204" pitchFamily="49" charset="0"/>
            </a:endParaRPr>
          </a:p>
          <a:p>
            <a:r>
              <a:rPr lang="en-US" sz="1400" dirty="0">
                <a:solidFill>
                  <a:srgbClr val="FF00FF"/>
                </a:solidFill>
                <a:latin typeface="Consolas" panose="020B0609020204030204" pitchFamily="49" charset="0"/>
              </a:rPr>
              <a:t> MIN</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price</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AS</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minimum_price</a:t>
            </a:r>
            <a:r>
              <a:rPr lang="en-US" sz="1400" dirty="0">
                <a:solidFill>
                  <a:srgbClr val="808080"/>
                </a:solidFill>
                <a:latin typeface="Consolas" panose="020B0609020204030204" pitchFamily="49" charset="0"/>
              </a:rPr>
              <a:t>,</a:t>
            </a:r>
            <a:endParaRPr lang="en-US" sz="1400" dirty="0">
              <a:solidFill>
                <a:srgbClr val="000000"/>
              </a:solidFill>
              <a:latin typeface="Consolas" panose="020B0609020204030204" pitchFamily="49" charset="0"/>
            </a:endParaRPr>
          </a:p>
          <a:p>
            <a:r>
              <a:rPr lang="en-US" sz="1400" dirty="0">
                <a:solidFill>
                  <a:srgbClr val="FF00FF"/>
                </a:solidFill>
                <a:latin typeface="Consolas" panose="020B0609020204030204" pitchFamily="49" charset="0"/>
              </a:rPr>
              <a:t> MAX</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price</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AS</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maximum_price</a:t>
            </a:r>
            <a:endParaRPr lang="en-US" sz="1400" dirty="0">
              <a:solidFill>
                <a:srgbClr val="000000"/>
              </a:solidFill>
              <a:latin typeface="Consolas" panose="020B0609020204030204" pitchFamily="49" charset="0"/>
            </a:endParaRPr>
          </a:p>
          <a:p>
            <a:r>
              <a:rPr lang="id-ID" sz="1400" dirty="0">
                <a:solidFill>
                  <a:srgbClr val="0000FF"/>
                </a:solidFill>
                <a:latin typeface="Consolas" panose="020B0609020204030204" pitchFamily="49" charset="0"/>
              </a:rPr>
              <a:t>FROM</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[dbo]</a:t>
            </a:r>
            <a:r>
              <a:rPr lang="id-ID" sz="1400" dirty="0">
                <a:solidFill>
                  <a:srgbClr val="808080"/>
                </a:solidFill>
                <a:latin typeface="Consolas" panose="020B0609020204030204" pitchFamily="49" charset="0"/>
              </a:rPr>
              <a:t>.</a:t>
            </a:r>
            <a:r>
              <a:rPr lang="id-ID" sz="1400" dirty="0">
                <a:solidFill>
                  <a:srgbClr val="000000"/>
                </a:solidFill>
                <a:latin typeface="Consolas" panose="020B0609020204030204" pitchFamily="49" charset="0"/>
              </a:rPr>
              <a:t>[full_smartphone_data]</a:t>
            </a:r>
          </a:p>
          <a:p>
            <a:r>
              <a:rPr lang="id-ID" sz="1400" dirty="0">
                <a:solidFill>
                  <a:srgbClr val="0000FF"/>
                </a:solidFill>
                <a:latin typeface="Consolas" panose="020B0609020204030204" pitchFamily="49" charset="0"/>
              </a:rPr>
              <a:t>GROUP</a:t>
            </a:r>
            <a:r>
              <a:rPr lang="id-ID" sz="1400" dirty="0">
                <a:solidFill>
                  <a:srgbClr val="000000"/>
                </a:solidFill>
                <a:latin typeface="Consolas" panose="020B0609020204030204" pitchFamily="49" charset="0"/>
              </a:rPr>
              <a:t> </a:t>
            </a:r>
            <a:r>
              <a:rPr lang="id-ID" sz="1400" dirty="0">
                <a:solidFill>
                  <a:srgbClr val="0000FF"/>
                </a:solidFill>
                <a:latin typeface="Consolas" panose="020B0609020204030204" pitchFamily="49" charset="0"/>
              </a:rPr>
              <a:t>BY</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brand</a:t>
            </a:r>
            <a:endParaRPr lang="id-ID" dirty="0"/>
          </a:p>
        </p:txBody>
      </p:sp>
      <p:graphicFrame>
        <p:nvGraphicFramePr>
          <p:cNvPr id="9" name="Object 8">
            <a:extLst>
              <a:ext uri="{FF2B5EF4-FFF2-40B4-BE49-F238E27FC236}">
                <a16:creationId xmlns:a16="http://schemas.microsoft.com/office/drawing/2014/main" id="{8BE5CB13-685D-90E1-E1F0-52A378408AE6}"/>
              </a:ext>
            </a:extLst>
          </p:cNvPr>
          <p:cNvGraphicFramePr>
            <a:graphicFrameLocks noChangeAspect="1"/>
          </p:cNvGraphicFramePr>
          <p:nvPr>
            <p:extLst>
              <p:ext uri="{D42A27DB-BD31-4B8C-83A1-F6EECF244321}">
                <p14:modId xmlns:p14="http://schemas.microsoft.com/office/powerpoint/2010/main" val="3390505804"/>
              </p:ext>
            </p:extLst>
          </p:nvPr>
        </p:nvGraphicFramePr>
        <p:xfrm>
          <a:off x="114299" y="2197100"/>
          <a:ext cx="4457700" cy="2764746"/>
        </p:xfrm>
        <a:graphic>
          <a:graphicData uri="http://schemas.openxmlformats.org/presentationml/2006/ole">
            <mc:AlternateContent xmlns:mc="http://schemas.openxmlformats.org/markup-compatibility/2006">
              <mc:Choice xmlns:v="urn:schemas-microsoft-com:vml" Requires="v">
                <p:oleObj name="Worksheet" r:id="rId3" imgW="2908325" imgH="1847719" progId="Excel.Sheet.12">
                  <p:embed/>
                </p:oleObj>
              </mc:Choice>
              <mc:Fallback>
                <p:oleObj name="Worksheet" r:id="rId3" imgW="2908325" imgH="1847719" progId="Excel.Sheet.12">
                  <p:embed/>
                  <p:pic>
                    <p:nvPicPr>
                      <p:cNvPr id="9" name="Object 8">
                        <a:extLst>
                          <a:ext uri="{FF2B5EF4-FFF2-40B4-BE49-F238E27FC236}">
                            <a16:creationId xmlns:a16="http://schemas.microsoft.com/office/drawing/2014/main" id="{8BE5CB13-685D-90E1-E1F0-52A378408AE6}"/>
                          </a:ext>
                        </a:extLst>
                      </p:cNvPr>
                      <p:cNvPicPr/>
                      <p:nvPr/>
                    </p:nvPicPr>
                    <p:blipFill>
                      <a:blip r:embed="rId4"/>
                      <a:stretch>
                        <a:fillRect/>
                      </a:stretch>
                    </p:blipFill>
                    <p:spPr>
                      <a:xfrm>
                        <a:off x="114299" y="2197100"/>
                        <a:ext cx="4457700" cy="2764746"/>
                      </a:xfrm>
                      <a:prstGeom prst="rect">
                        <a:avLst/>
                      </a:prstGeom>
                      <a:ln>
                        <a:solidFill>
                          <a:schemeClr val="tx1"/>
                        </a:solidFill>
                      </a:ln>
                    </p:spPr>
                  </p:pic>
                </p:oleObj>
              </mc:Fallback>
            </mc:AlternateContent>
          </a:graphicData>
        </a:graphic>
      </p:graphicFrame>
      <p:sp>
        <p:nvSpPr>
          <p:cNvPr id="12" name="TextBox 11">
            <a:extLst>
              <a:ext uri="{FF2B5EF4-FFF2-40B4-BE49-F238E27FC236}">
                <a16:creationId xmlns:a16="http://schemas.microsoft.com/office/drawing/2014/main" id="{91A9D10D-BE09-CDD8-34BA-A6F5ACC43B92}"/>
              </a:ext>
            </a:extLst>
          </p:cNvPr>
          <p:cNvSpPr txBox="1"/>
          <p:nvPr/>
        </p:nvSpPr>
        <p:spPr>
          <a:xfrm>
            <a:off x="4571999" y="165775"/>
            <a:ext cx="4470401" cy="2462213"/>
          </a:xfrm>
          <a:prstGeom prst="rect">
            <a:avLst/>
          </a:prstGeom>
          <a:noFill/>
          <a:ln>
            <a:solidFill>
              <a:schemeClr val="tx1"/>
            </a:solidFill>
          </a:ln>
        </p:spPr>
        <p:txBody>
          <a:bodyPr wrap="square">
            <a:spAutoFit/>
          </a:bodyPr>
          <a:lstStyle/>
          <a:p>
            <a:r>
              <a:rPr lang="en-US" sz="1400" dirty="0">
                <a:solidFill>
                  <a:srgbClr val="008000"/>
                </a:solidFill>
                <a:latin typeface="Consolas" panose="020B0609020204030204" pitchFamily="49" charset="0"/>
              </a:rPr>
              <a:t>-- How is the number of products varying across years?</a:t>
            </a:r>
            <a:endParaRPr lang="en-US" sz="1400" dirty="0">
              <a:solidFill>
                <a:srgbClr val="000000"/>
              </a:solidFill>
              <a:latin typeface="Consolas" panose="020B0609020204030204" pitchFamily="49" charset="0"/>
            </a:endParaRPr>
          </a:p>
          <a:p>
            <a:r>
              <a:rPr lang="id-ID" sz="1400" dirty="0">
                <a:solidFill>
                  <a:srgbClr val="0000FF"/>
                </a:solidFill>
                <a:latin typeface="Consolas" panose="020B0609020204030204" pitchFamily="49" charset="0"/>
              </a:rPr>
              <a:t>SELECT</a:t>
            </a:r>
            <a:endParaRPr lang="id-ID" sz="1400" dirty="0">
              <a:solidFill>
                <a:srgbClr val="000000"/>
              </a:solidFill>
              <a:latin typeface="Consolas" panose="020B0609020204030204" pitchFamily="49" charset="0"/>
            </a:endParaRPr>
          </a:p>
          <a:p>
            <a:r>
              <a:rPr lang="en-US" sz="1400" dirty="0">
                <a:solidFill>
                  <a:srgbClr val="FF00FF"/>
                </a:solidFill>
                <a:latin typeface="Consolas" panose="020B0609020204030204" pitchFamily="49" charset="0"/>
              </a:rPr>
              <a:t> </a:t>
            </a:r>
            <a:r>
              <a:rPr lang="id-ID" sz="1400" dirty="0">
                <a:solidFill>
                  <a:srgbClr val="FF00FF"/>
                </a:solidFill>
                <a:latin typeface="Consolas" panose="020B0609020204030204" pitchFamily="49" charset="0"/>
              </a:rPr>
              <a:t>year</a:t>
            </a:r>
            <a:r>
              <a:rPr lang="id-ID" sz="1400" dirty="0">
                <a:solidFill>
                  <a:srgbClr val="808080"/>
                </a:solidFill>
                <a:latin typeface="Consolas" panose="020B0609020204030204" pitchFamily="49" charset="0"/>
              </a:rPr>
              <a:t>,</a:t>
            </a:r>
            <a:endParaRPr lang="id-ID" sz="1400" dirty="0">
              <a:solidFill>
                <a:srgbClr val="000000"/>
              </a:solidFill>
              <a:latin typeface="Consolas" panose="020B0609020204030204" pitchFamily="49" charset="0"/>
            </a:endParaRPr>
          </a:p>
          <a:p>
            <a:r>
              <a:rPr lang="en-US" sz="1400" dirty="0">
                <a:solidFill>
                  <a:srgbClr val="FF00FF"/>
                </a:solidFill>
                <a:latin typeface="Consolas" panose="020B0609020204030204" pitchFamily="49" charset="0"/>
              </a:rPr>
              <a:t> COUNT</a:t>
            </a:r>
            <a:r>
              <a:rPr lang="en-US" sz="1400" dirty="0">
                <a:solidFill>
                  <a:srgbClr val="808080"/>
                </a:solidFill>
                <a:latin typeface="Consolas" panose="020B0609020204030204" pitchFamily="49" charset="0"/>
              </a:rPr>
              <a:t>(</a:t>
            </a:r>
            <a:r>
              <a:rPr lang="en-US" sz="1400" dirty="0">
                <a:solidFill>
                  <a:srgbClr val="0000FF"/>
                </a:solidFill>
                <a:latin typeface="Consolas" panose="020B0609020204030204" pitchFamily="49" charset="0"/>
              </a:rPr>
              <a:t>DISTINCT</a:t>
            </a:r>
            <a:r>
              <a:rPr lang="en-US" sz="1400" dirty="0">
                <a:solidFill>
                  <a:srgbClr val="000000"/>
                </a:solidFill>
                <a:latin typeface="Consolas" panose="020B0609020204030204" pitchFamily="49" charset="0"/>
              </a:rPr>
              <a:t> products</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AS</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count_product</a:t>
            </a:r>
            <a:endParaRPr lang="en-US" sz="1400" dirty="0">
              <a:solidFill>
                <a:srgbClr val="000000"/>
              </a:solidFill>
              <a:latin typeface="Consolas" panose="020B0609020204030204" pitchFamily="49" charset="0"/>
            </a:endParaRPr>
          </a:p>
          <a:p>
            <a:r>
              <a:rPr lang="id-ID" sz="1400" dirty="0">
                <a:solidFill>
                  <a:srgbClr val="0000FF"/>
                </a:solidFill>
                <a:latin typeface="Consolas" panose="020B0609020204030204" pitchFamily="49" charset="0"/>
              </a:rPr>
              <a:t>FROM</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[dbo]</a:t>
            </a:r>
            <a:r>
              <a:rPr lang="id-ID" sz="1400" dirty="0">
                <a:solidFill>
                  <a:srgbClr val="808080"/>
                </a:solidFill>
                <a:latin typeface="Consolas" panose="020B0609020204030204" pitchFamily="49" charset="0"/>
              </a:rPr>
              <a:t>.</a:t>
            </a:r>
            <a:r>
              <a:rPr lang="id-ID" sz="1400" dirty="0">
                <a:solidFill>
                  <a:srgbClr val="000000"/>
                </a:solidFill>
                <a:latin typeface="Consolas" panose="020B0609020204030204" pitchFamily="49" charset="0"/>
              </a:rPr>
              <a:t>[full_smartphone_data]</a:t>
            </a:r>
          </a:p>
          <a:p>
            <a:r>
              <a:rPr lang="id-ID" sz="1400" dirty="0">
                <a:solidFill>
                  <a:srgbClr val="0000FF"/>
                </a:solidFill>
                <a:latin typeface="Consolas" panose="020B0609020204030204" pitchFamily="49" charset="0"/>
              </a:rPr>
              <a:t>GROUP</a:t>
            </a:r>
            <a:r>
              <a:rPr lang="id-ID" sz="1400" dirty="0">
                <a:solidFill>
                  <a:srgbClr val="000000"/>
                </a:solidFill>
                <a:latin typeface="Consolas" panose="020B0609020204030204" pitchFamily="49" charset="0"/>
              </a:rPr>
              <a:t> </a:t>
            </a:r>
            <a:r>
              <a:rPr lang="id-ID" sz="1400" dirty="0">
                <a:solidFill>
                  <a:srgbClr val="0000FF"/>
                </a:solidFill>
                <a:latin typeface="Consolas" panose="020B0609020204030204" pitchFamily="49" charset="0"/>
              </a:rPr>
              <a:t>BY</a:t>
            </a:r>
            <a:endParaRPr lang="id-ID" sz="1400" dirty="0">
              <a:solidFill>
                <a:srgbClr val="000000"/>
              </a:solidFill>
              <a:latin typeface="Consolas" panose="020B0609020204030204" pitchFamily="49" charset="0"/>
            </a:endParaRPr>
          </a:p>
          <a:p>
            <a:r>
              <a:rPr lang="en-US" sz="1400" dirty="0">
                <a:solidFill>
                  <a:srgbClr val="FF00FF"/>
                </a:solidFill>
                <a:latin typeface="Consolas" panose="020B0609020204030204" pitchFamily="49" charset="0"/>
              </a:rPr>
              <a:t> </a:t>
            </a:r>
            <a:r>
              <a:rPr lang="id-ID" sz="1400" dirty="0">
                <a:solidFill>
                  <a:srgbClr val="FF00FF"/>
                </a:solidFill>
                <a:latin typeface="Consolas" panose="020B0609020204030204" pitchFamily="49" charset="0"/>
              </a:rPr>
              <a:t>year</a:t>
            </a:r>
            <a:endParaRPr lang="id-ID" sz="1400" dirty="0">
              <a:solidFill>
                <a:srgbClr val="000000"/>
              </a:solidFill>
              <a:latin typeface="Consolas" panose="020B0609020204030204" pitchFamily="49" charset="0"/>
            </a:endParaRPr>
          </a:p>
          <a:p>
            <a:r>
              <a:rPr lang="id-ID" sz="1400" dirty="0">
                <a:solidFill>
                  <a:srgbClr val="0000FF"/>
                </a:solidFill>
                <a:latin typeface="Consolas" panose="020B0609020204030204" pitchFamily="49" charset="0"/>
              </a:rPr>
              <a:t>ORDER</a:t>
            </a:r>
            <a:r>
              <a:rPr lang="id-ID" sz="1400" dirty="0">
                <a:solidFill>
                  <a:srgbClr val="000000"/>
                </a:solidFill>
                <a:latin typeface="Consolas" panose="020B0609020204030204" pitchFamily="49" charset="0"/>
              </a:rPr>
              <a:t> </a:t>
            </a:r>
            <a:r>
              <a:rPr lang="id-ID" sz="1400" dirty="0">
                <a:solidFill>
                  <a:srgbClr val="0000FF"/>
                </a:solidFill>
                <a:latin typeface="Consolas" panose="020B0609020204030204" pitchFamily="49" charset="0"/>
              </a:rPr>
              <a:t>BY</a:t>
            </a:r>
            <a:endParaRPr lang="id-ID" sz="1400" dirty="0">
              <a:solidFill>
                <a:srgbClr val="000000"/>
              </a:solidFill>
              <a:latin typeface="Consolas" panose="020B0609020204030204" pitchFamily="49" charset="0"/>
            </a:endParaRPr>
          </a:p>
          <a:p>
            <a:r>
              <a:rPr lang="en-US" sz="1400" dirty="0">
                <a:solidFill>
                  <a:srgbClr val="FF00FF"/>
                </a:solidFill>
                <a:latin typeface="Consolas" panose="020B0609020204030204" pitchFamily="49" charset="0"/>
              </a:rPr>
              <a:t> </a:t>
            </a:r>
            <a:r>
              <a:rPr lang="id-ID" sz="1400" dirty="0">
                <a:solidFill>
                  <a:srgbClr val="FF00FF"/>
                </a:solidFill>
                <a:latin typeface="Consolas" panose="020B0609020204030204" pitchFamily="49" charset="0"/>
              </a:rPr>
              <a:t>year</a:t>
            </a:r>
            <a:endParaRPr lang="id-ID" sz="1400" dirty="0">
              <a:solidFill>
                <a:srgbClr val="000000"/>
              </a:solidFill>
              <a:latin typeface="Consolas" panose="020B0609020204030204" pitchFamily="49" charset="0"/>
            </a:endParaRPr>
          </a:p>
        </p:txBody>
      </p:sp>
      <p:graphicFrame>
        <p:nvGraphicFramePr>
          <p:cNvPr id="15" name="Chart 14">
            <a:extLst>
              <a:ext uri="{FF2B5EF4-FFF2-40B4-BE49-F238E27FC236}">
                <a16:creationId xmlns:a16="http://schemas.microsoft.com/office/drawing/2014/main" id="{CD23DBF2-6B03-4075-2848-4B183331E44F}"/>
              </a:ext>
            </a:extLst>
          </p:cNvPr>
          <p:cNvGraphicFramePr/>
          <p:nvPr>
            <p:extLst>
              <p:ext uri="{D42A27DB-BD31-4B8C-83A1-F6EECF244321}">
                <p14:modId xmlns:p14="http://schemas.microsoft.com/office/powerpoint/2010/main" val="1641034741"/>
              </p:ext>
            </p:extLst>
          </p:nvPr>
        </p:nvGraphicFramePr>
        <p:xfrm>
          <a:off x="4571999" y="2627988"/>
          <a:ext cx="4470401" cy="233385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1109886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7" name="TextBox 6">
            <a:extLst>
              <a:ext uri="{FF2B5EF4-FFF2-40B4-BE49-F238E27FC236}">
                <a16:creationId xmlns:a16="http://schemas.microsoft.com/office/drawing/2014/main" id="{D629F59C-4D73-FA58-1FE8-38F4EADCA566}"/>
              </a:ext>
            </a:extLst>
          </p:cNvPr>
          <p:cNvSpPr txBox="1"/>
          <p:nvPr/>
        </p:nvSpPr>
        <p:spPr>
          <a:xfrm>
            <a:off x="81643" y="263426"/>
            <a:ext cx="3796393" cy="4616648"/>
          </a:xfrm>
          <a:prstGeom prst="rect">
            <a:avLst/>
          </a:prstGeom>
          <a:noFill/>
        </p:spPr>
        <p:txBody>
          <a:bodyPr wrap="square">
            <a:spAutoFit/>
          </a:bodyPr>
          <a:lstStyle/>
          <a:p>
            <a:r>
              <a:rPr lang="en-US" sz="1400" dirty="0">
                <a:solidFill>
                  <a:srgbClr val="008000"/>
                </a:solidFill>
                <a:latin typeface="Consolas" panose="020B0609020204030204" pitchFamily="49" charset="0"/>
              </a:rPr>
              <a:t>-- What is the most expensive product for each brand</a:t>
            </a:r>
            <a:endParaRPr lang="en-US" sz="1400" dirty="0">
              <a:solidFill>
                <a:srgbClr val="000000"/>
              </a:solidFill>
              <a:latin typeface="Consolas" panose="020B0609020204030204" pitchFamily="49" charset="0"/>
            </a:endParaRPr>
          </a:p>
          <a:p>
            <a:r>
              <a:rPr lang="id-ID" sz="1400" dirty="0">
                <a:solidFill>
                  <a:srgbClr val="0000FF"/>
                </a:solidFill>
                <a:latin typeface="Consolas" panose="020B0609020204030204" pitchFamily="49" charset="0"/>
              </a:rPr>
              <a:t>WITH</a:t>
            </a:r>
            <a:r>
              <a:rPr lang="id-ID" sz="1400" dirty="0">
                <a:solidFill>
                  <a:srgbClr val="000000"/>
                </a:solidFill>
                <a:latin typeface="Consolas" panose="020B0609020204030204" pitchFamily="49" charset="0"/>
              </a:rPr>
              <a:t> cte </a:t>
            </a:r>
            <a:r>
              <a:rPr lang="id-ID" sz="1400" dirty="0">
                <a:solidFill>
                  <a:srgbClr val="0000FF"/>
                </a:solidFill>
                <a:latin typeface="Consolas" panose="020B0609020204030204" pitchFamily="49" charset="0"/>
              </a:rPr>
              <a:t>AS </a:t>
            </a:r>
            <a:r>
              <a:rPr lang="id-ID" sz="1400" dirty="0">
                <a:solidFill>
                  <a:srgbClr val="808080"/>
                </a:solidFill>
                <a:latin typeface="Consolas" panose="020B0609020204030204" pitchFamily="49" charset="0"/>
              </a:rPr>
              <a:t>(</a:t>
            </a:r>
            <a:endParaRPr lang="id-ID" sz="1400" dirty="0">
              <a:solidFill>
                <a:srgbClr val="000000"/>
              </a:solidFill>
              <a:latin typeface="Consolas" panose="020B0609020204030204" pitchFamily="49" charset="0"/>
            </a:endParaRPr>
          </a:p>
          <a:p>
            <a:r>
              <a:rPr lang="en-US" sz="1400" dirty="0">
                <a:solidFill>
                  <a:srgbClr val="0000FF"/>
                </a:solidFill>
                <a:latin typeface="Consolas" panose="020B0609020204030204" pitchFamily="49" charset="0"/>
              </a:rPr>
              <a:t> </a:t>
            </a:r>
            <a:r>
              <a:rPr lang="id-ID" sz="1400" dirty="0">
                <a:solidFill>
                  <a:srgbClr val="0000FF"/>
                </a:solidFill>
                <a:latin typeface="Consolas" panose="020B0609020204030204" pitchFamily="49" charset="0"/>
              </a:rPr>
              <a:t>SELECT</a:t>
            </a:r>
            <a:endParaRPr lang="id-ID" sz="1400" dirty="0">
              <a:solidFill>
                <a:srgbClr val="000000"/>
              </a:solidFill>
              <a:latin typeface="Consolas" panose="020B0609020204030204" pitchFamily="49" charset="0"/>
            </a:endParaRPr>
          </a:p>
          <a:p>
            <a:r>
              <a:rPr lang="en-US" dirty="0">
                <a:latin typeface="Consolas" panose="020B0609020204030204" pitchFamily="49" charset="0"/>
              </a:rPr>
              <a:t>  </a:t>
            </a:r>
            <a:r>
              <a:rPr lang="id-ID" sz="1400" dirty="0">
                <a:solidFill>
                  <a:srgbClr val="000000"/>
                </a:solidFill>
                <a:latin typeface="Consolas" panose="020B0609020204030204" pitchFamily="49" charset="0"/>
              </a:rPr>
              <a:t>brand</a:t>
            </a:r>
            <a:r>
              <a:rPr lang="id-ID" sz="1400" dirty="0">
                <a:solidFill>
                  <a:srgbClr val="808080"/>
                </a:solidFill>
                <a:latin typeface="Consolas" panose="020B0609020204030204" pitchFamily="49" charset="0"/>
              </a:rPr>
              <a:t>,</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products</a:t>
            </a:r>
            <a:r>
              <a:rPr lang="id-ID" sz="1400" dirty="0">
                <a:solidFill>
                  <a:srgbClr val="808080"/>
                </a:solidFill>
                <a:latin typeface="Consolas" panose="020B0609020204030204" pitchFamily="49" charset="0"/>
              </a:rPr>
              <a:t>,</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price</a:t>
            </a:r>
            <a:r>
              <a:rPr lang="id-ID" sz="1400" dirty="0">
                <a:solidFill>
                  <a:srgbClr val="808080"/>
                </a:solidFill>
                <a:latin typeface="Consolas" panose="020B0609020204030204" pitchFamily="49" charset="0"/>
              </a:rPr>
              <a:t>,</a:t>
            </a:r>
            <a:endParaRPr lang="id-ID" sz="1400" dirty="0">
              <a:solidFill>
                <a:srgbClr val="000000"/>
              </a:solidFill>
              <a:latin typeface="Consolas" panose="020B0609020204030204" pitchFamily="49" charset="0"/>
            </a:endParaRPr>
          </a:p>
          <a:p>
            <a:r>
              <a:rPr lang="en-US" sz="1400" dirty="0">
                <a:solidFill>
                  <a:srgbClr val="FF00FF"/>
                </a:solidFill>
                <a:latin typeface="Consolas" panose="020B0609020204030204" pitchFamily="49" charset="0"/>
              </a:rPr>
              <a:t>  </a:t>
            </a:r>
            <a:r>
              <a:rPr lang="id-ID" sz="1400" dirty="0">
                <a:solidFill>
                  <a:srgbClr val="FF00FF"/>
                </a:solidFill>
                <a:latin typeface="Consolas" panose="020B0609020204030204" pitchFamily="49" charset="0"/>
              </a:rPr>
              <a:t>ROW_NUMBER</a:t>
            </a:r>
            <a:r>
              <a:rPr lang="id-ID" sz="1400" dirty="0">
                <a:solidFill>
                  <a:srgbClr val="808080"/>
                </a:solidFill>
                <a:latin typeface="Consolas" panose="020B0609020204030204" pitchFamily="49" charset="0"/>
              </a:rPr>
              <a:t>()</a:t>
            </a:r>
            <a:r>
              <a:rPr lang="id-ID" sz="1400" dirty="0">
                <a:solidFill>
                  <a:srgbClr val="000000"/>
                </a:solidFill>
                <a:latin typeface="Consolas" panose="020B0609020204030204" pitchFamily="49" charset="0"/>
              </a:rPr>
              <a:t> </a:t>
            </a:r>
            <a:r>
              <a:rPr lang="id-ID" sz="1400" dirty="0">
                <a:solidFill>
                  <a:srgbClr val="0000FF"/>
                </a:solidFill>
                <a:latin typeface="Consolas" panose="020B0609020204030204" pitchFamily="49" charset="0"/>
              </a:rPr>
              <a:t>OVER</a:t>
            </a:r>
            <a:r>
              <a:rPr lang="id-ID" sz="1400" dirty="0">
                <a:solidFill>
                  <a:srgbClr val="808080"/>
                </a:solidFill>
                <a:latin typeface="Consolas" panose="020B0609020204030204" pitchFamily="49" charset="0"/>
              </a:rPr>
              <a:t>(</a:t>
            </a:r>
            <a:endParaRPr lang="id-ID" sz="1400" dirty="0">
              <a:solidFill>
                <a:srgbClr val="000000"/>
              </a:solidFill>
              <a:latin typeface="Consolas" panose="020B0609020204030204" pitchFamily="49" charset="0"/>
            </a:endParaRPr>
          </a:p>
          <a:p>
            <a:r>
              <a:rPr lang="en-US" sz="1400" dirty="0">
                <a:solidFill>
                  <a:srgbClr val="0000FF"/>
                </a:solidFill>
                <a:latin typeface="Consolas" panose="020B0609020204030204" pitchFamily="49" charset="0"/>
              </a:rPr>
              <a:t>     </a:t>
            </a:r>
            <a:r>
              <a:rPr lang="id-ID" sz="1400" dirty="0">
                <a:solidFill>
                  <a:srgbClr val="0000FF"/>
                </a:solidFill>
                <a:latin typeface="Consolas" panose="020B0609020204030204" pitchFamily="49" charset="0"/>
              </a:rPr>
              <a:t>PARTITION</a:t>
            </a:r>
            <a:r>
              <a:rPr lang="id-ID" sz="1400" dirty="0">
                <a:solidFill>
                  <a:srgbClr val="000000"/>
                </a:solidFill>
                <a:latin typeface="Consolas" panose="020B0609020204030204" pitchFamily="49" charset="0"/>
              </a:rPr>
              <a:t> </a:t>
            </a:r>
            <a:r>
              <a:rPr lang="id-ID" sz="1400" dirty="0">
                <a:solidFill>
                  <a:srgbClr val="0000FF"/>
                </a:solidFill>
                <a:latin typeface="Consolas" panose="020B0609020204030204" pitchFamily="49" charset="0"/>
              </a:rPr>
              <a:t>BY</a:t>
            </a:r>
            <a:r>
              <a:rPr lang="id-ID" sz="1400" dirty="0">
                <a:solidFill>
                  <a:srgbClr val="000000"/>
                </a:solidFill>
                <a:latin typeface="Consolas" panose="020B0609020204030204" pitchFamily="49" charset="0"/>
              </a:rPr>
              <a:t> brand</a:t>
            </a:r>
          </a:p>
          <a:p>
            <a:r>
              <a:rPr lang="en-US" sz="1400" dirty="0">
                <a:solidFill>
                  <a:srgbClr val="0000FF"/>
                </a:solidFill>
                <a:latin typeface="Consolas" panose="020B0609020204030204" pitchFamily="49" charset="0"/>
              </a:rPr>
              <a:t>     </a:t>
            </a:r>
            <a:r>
              <a:rPr lang="id-ID" sz="1400" dirty="0">
                <a:solidFill>
                  <a:srgbClr val="0000FF"/>
                </a:solidFill>
                <a:latin typeface="Consolas" panose="020B0609020204030204" pitchFamily="49" charset="0"/>
              </a:rPr>
              <a:t>ORDER</a:t>
            </a:r>
            <a:r>
              <a:rPr lang="id-ID" sz="1400" dirty="0">
                <a:solidFill>
                  <a:srgbClr val="000000"/>
                </a:solidFill>
                <a:latin typeface="Consolas" panose="020B0609020204030204" pitchFamily="49" charset="0"/>
              </a:rPr>
              <a:t> </a:t>
            </a:r>
            <a:r>
              <a:rPr lang="id-ID" sz="1400" dirty="0">
                <a:solidFill>
                  <a:srgbClr val="0000FF"/>
                </a:solidFill>
                <a:latin typeface="Consolas" panose="020B0609020204030204" pitchFamily="49" charset="0"/>
              </a:rPr>
              <a:t>BY</a:t>
            </a:r>
            <a:r>
              <a:rPr lang="id-ID" sz="1400" dirty="0">
                <a:solidFill>
                  <a:srgbClr val="000000"/>
                </a:solidFill>
                <a:latin typeface="Consolas" panose="020B0609020204030204" pitchFamily="49" charset="0"/>
              </a:rPr>
              <a:t> price </a:t>
            </a:r>
            <a:r>
              <a:rPr lang="id-ID" sz="1400" dirty="0">
                <a:solidFill>
                  <a:srgbClr val="0000FF"/>
                </a:solidFill>
                <a:latin typeface="Consolas" panose="020B0609020204030204" pitchFamily="49" charset="0"/>
              </a:rPr>
              <a:t>DESC</a:t>
            </a:r>
            <a:endParaRPr lang="id-ID" sz="1400" dirty="0">
              <a:solidFill>
                <a:srgbClr val="000000"/>
              </a:solidFill>
              <a:latin typeface="Consolas" panose="020B0609020204030204" pitchFamily="49" charset="0"/>
            </a:endParaRPr>
          </a:p>
          <a:p>
            <a:r>
              <a:rPr lang="en-US" sz="1400" dirty="0">
                <a:solidFill>
                  <a:srgbClr val="808080"/>
                </a:solidFill>
                <a:latin typeface="Consolas" panose="020B0609020204030204" pitchFamily="49" charset="0"/>
              </a:rPr>
              <a:t>  </a:t>
            </a:r>
            <a:r>
              <a:rPr lang="id-ID" sz="1400" dirty="0">
                <a:solidFill>
                  <a:srgbClr val="808080"/>
                </a:solidFill>
                <a:latin typeface="Consolas" panose="020B0609020204030204" pitchFamily="49" charset="0"/>
              </a:rPr>
              <a:t>)</a:t>
            </a:r>
            <a:r>
              <a:rPr lang="id-ID" sz="1400" dirty="0">
                <a:solidFill>
                  <a:srgbClr val="000000"/>
                </a:solidFill>
                <a:latin typeface="Consolas" panose="020B0609020204030204" pitchFamily="49" charset="0"/>
              </a:rPr>
              <a:t> </a:t>
            </a:r>
            <a:r>
              <a:rPr lang="id-ID" sz="1400" dirty="0">
                <a:solidFill>
                  <a:srgbClr val="0000FF"/>
                </a:solidFill>
                <a:latin typeface="Consolas" panose="020B0609020204030204" pitchFamily="49" charset="0"/>
              </a:rPr>
              <a:t>AS</a:t>
            </a:r>
            <a:r>
              <a:rPr lang="id-ID" sz="1400" dirty="0">
                <a:solidFill>
                  <a:srgbClr val="000000"/>
                </a:solidFill>
                <a:latin typeface="Consolas" panose="020B0609020204030204" pitchFamily="49" charset="0"/>
              </a:rPr>
              <a:t> rank_price</a:t>
            </a:r>
          </a:p>
          <a:p>
            <a:r>
              <a:rPr lang="en-US" sz="1400" dirty="0">
                <a:solidFill>
                  <a:srgbClr val="0000FF"/>
                </a:solidFill>
                <a:latin typeface="Consolas" panose="020B0609020204030204" pitchFamily="49" charset="0"/>
              </a:rPr>
              <a:t> </a:t>
            </a:r>
            <a:r>
              <a:rPr lang="id-ID" sz="1400" dirty="0">
                <a:solidFill>
                  <a:srgbClr val="0000FF"/>
                </a:solidFill>
                <a:latin typeface="Consolas" panose="020B0609020204030204" pitchFamily="49" charset="0"/>
              </a:rPr>
              <a:t>FROM</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[dbo]</a:t>
            </a:r>
            <a:r>
              <a:rPr lang="id-ID" sz="1400" dirty="0">
                <a:solidFill>
                  <a:srgbClr val="808080"/>
                </a:solidFill>
                <a:latin typeface="Consolas" panose="020B0609020204030204" pitchFamily="49" charset="0"/>
              </a:rPr>
              <a:t>.</a:t>
            </a:r>
            <a:r>
              <a:rPr lang="id-ID" sz="1400" dirty="0">
                <a:solidFill>
                  <a:srgbClr val="000000"/>
                </a:solidFill>
                <a:latin typeface="Consolas" panose="020B0609020204030204" pitchFamily="49" charset="0"/>
              </a:rPr>
              <a:t>[full_smartphone_data]</a:t>
            </a:r>
            <a:r>
              <a:rPr lang="id-ID" sz="1400" dirty="0">
                <a:solidFill>
                  <a:srgbClr val="808080"/>
                </a:solidFill>
                <a:latin typeface="Consolas" panose="020B0609020204030204" pitchFamily="49" charset="0"/>
              </a:rPr>
              <a:t>)</a:t>
            </a:r>
            <a:endParaRPr lang="id-ID" sz="1400" dirty="0">
              <a:solidFill>
                <a:srgbClr val="000000"/>
              </a:solidFill>
              <a:latin typeface="Consolas" panose="020B0609020204030204" pitchFamily="49" charset="0"/>
            </a:endParaRPr>
          </a:p>
          <a:p>
            <a:r>
              <a:rPr lang="id-ID" sz="1400" dirty="0">
                <a:solidFill>
                  <a:srgbClr val="0000FF"/>
                </a:solidFill>
                <a:latin typeface="Consolas" panose="020B0609020204030204" pitchFamily="49" charset="0"/>
              </a:rPr>
              <a:t>SELECT</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brand</a:t>
            </a:r>
            <a:r>
              <a:rPr lang="id-ID" sz="1400" dirty="0">
                <a:solidFill>
                  <a:srgbClr val="808080"/>
                </a:solidFill>
                <a:latin typeface="Consolas" panose="020B0609020204030204" pitchFamily="49" charset="0"/>
              </a:rPr>
              <a:t>,</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products</a:t>
            </a:r>
            <a:r>
              <a:rPr lang="id-ID" sz="1400" dirty="0">
                <a:solidFill>
                  <a:srgbClr val="808080"/>
                </a:solidFill>
                <a:latin typeface="Consolas" panose="020B0609020204030204" pitchFamily="49" charset="0"/>
              </a:rPr>
              <a:t>,</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price</a:t>
            </a:r>
          </a:p>
          <a:p>
            <a:r>
              <a:rPr lang="id-ID" sz="1400" dirty="0">
                <a:solidFill>
                  <a:srgbClr val="0000FF"/>
                </a:solidFill>
                <a:latin typeface="Consolas" panose="020B0609020204030204" pitchFamily="49" charset="0"/>
              </a:rPr>
              <a:t>FROM</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cte</a:t>
            </a:r>
          </a:p>
          <a:p>
            <a:r>
              <a:rPr lang="id-ID" sz="1400" dirty="0">
                <a:solidFill>
                  <a:srgbClr val="0000FF"/>
                </a:solidFill>
                <a:latin typeface="Consolas" panose="020B0609020204030204" pitchFamily="49" charset="0"/>
              </a:rPr>
              <a:t>WHERE</a:t>
            </a:r>
            <a:endParaRPr lang="id-ID"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id-ID" sz="1400" dirty="0">
                <a:solidFill>
                  <a:srgbClr val="000000"/>
                </a:solidFill>
                <a:latin typeface="Consolas" panose="020B0609020204030204" pitchFamily="49" charset="0"/>
              </a:rPr>
              <a:t>rank_price </a:t>
            </a:r>
            <a:r>
              <a:rPr lang="id-ID" sz="1400" dirty="0">
                <a:solidFill>
                  <a:srgbClr val="808080"/>
                </a:solidFill>
                <a:latin typeface="Consolas" panose="020B0609020204030204" pitchFamily="49" charset="0"/>
              </a:rPr>
              <a:t>=</a:t>
            </a:r>
            <a:r>
              <a:rPr lang="id-ID" sz="1400" dirty="0">
                <a:solidFill>
                  <a:srgbClr val="000000"/>
                </a:solidFill>
                <a:latin typeface="Consolas" panose="020B0609020204030204" pitchFamily="49" charset="0"/>
              </a:rPr>
              <a:t> 1</a:t>
            </a:r>
            <a:endParaRPr lang="id-ID" dirty="0"/>
          </a:p>
        </p:txBody>
      </p:sp>
      <p:graphicFrame>
        <p:nvGraphicFramePr>
          <p:cNvPr id="4" name="Chart 3">
            <a:extLst>
              <a:ext uri="{FF2B5EF4-FFF2-40B4-BE49-F238E27FC236}">
                <a16:creationId xmlns:a16="http://schemas.microsoft.com/office/drawing/2014/main" id="{B739E080-C9FE-1561-75EF-71569ABEA6B7}"/>
              </a:ext>
            </a:extLst>
          </p:cNvPr>
          <p:cNvGraphicFramePr/>
          <p:nvPr>
            <p:extLst>
              <p:ext uri="{D42A27DB-BD31-4B8C-83A1-F6EECF244321}">
                <p14:modId xmlns:p14="http://schemas.microsoft.com/office/powerpoint/2010/main" val="78039517"/>
              </p:ext>
            </p:extLst>
          </p:nvPr>
        </p:nvGraphicFramePr>
        <p:xfrm>
          <a:off x="3641272" y="334736"/>
          <a:ext cx="5502728" cy="4616648"/>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 name="TextBox 2">
            <a:extLst>
              <a:ext uri="{FF2B5EF4-FFF2-40B4-BE49-F238E27FC236}">
                <a16:creationId xmlns:a16="http://schemas.microsoft.com/office/drawing/2014/main" id="{4CE562E3-53F5-0700-DC92-C6128DC7C71E}"/>
              </a:ext>
            </a:extLst>
          </p:cNvPr>
          <p:cNvSpPr txBox="1"/>
          <p:nvPr/>
        </p:nvSpPr>
        <p:spPr>
          <a:xfrm>
            <a:off x="81643" y="140315"/>
            <a:ext cx="4490358" cy="5016758"/>
          </a:xfrm>
          <a:prstGeom prst="rect">
            <a:avLst/>
          </a:prstGeom>
          <a:noFill/>
        </p:spPr>
        <p:txBody>
          <a:bodyPr wrap="square">
            <a:spAutoFit/>
          </a:bodyPr>
          <a:lstStyle/>
          <a:p>
            <a:r>
              <a:rPr lang="en-US" sz="1000" dirty="0">
                <a:solidFill>
                  <a:srgbClr val="008000"/>
                </a:solidFill>
                <a:latin typeface="Consolas" panose="020B0609020204030204" pitchFamily="49" charset="0"/>
              </a:rPr>
              <a:t>-- What are the standout features from the expensive products?</a:t>
            </a:r>
            <a:endParaRPr lang="en-US" sz="1000" dirty="0">
              <a:solidFill>
                <a:srgbClr val="000000"/>
              </a:solidFill>
              <a:latin typeface="Consolas" panose="020B0609020204030204" pitchFamily="49" charset="0"/>
            </a:endParaRPr>
          </a:p>
          <a:p>
            <a:r>
              <a:rPr lang="id-ID" sz="1000" dirty="0">
                <a:solidFill>
                  <a:srgbClr val="0000FF"/>
                </a:solidFill>
                <a:latin typeface="Consolas" panose="020B0609020204030204" pitchFamily="49" charset="0"/>
              </a:rPr>
              <a:t>WITH</a:t>
            </a:r>
            <a:r>
              <a:rPr lang="id-ID" sz="1000" dirty="0">
                <a:solidFill>
                  <a:srgbClr val="000000"/>
                </a:solidFill>
                <a:latin typeface="Consolas" panose="020B0609020204030204" pitchFamily="49" charset="0"/>
              </a:rPr>
              <a:t> cte </a:t>
            </a:r>
            <a:r>
              <a:rPr lang="id-ID" sz="1000" dirty="0">
                <a:solidFill>
                  <a:srgbClr val="0000FF"/>
                </a:solidFill>
                <a:latin typeface="Consolas" panose="020B0609020204030204" pitchFamily="49" charset="0"/>
              </a:rPr>
              <a:t>AS </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r>
              <a:rPr lang="id-ID" sz="1000" dirty="0">
                <a:solidFill>
                  <a:srgbClr val="0000FF"/>
                </a:solidFill>
                <a:latin typeface="Consolas" panose="020B0609020204030204" pitchFamily="49" charset="0"/>
              </a:rPr>
              <a:t>SELECT</a:t>
            </a:r>
            <a:endParaRPr lang="id-ID" sz="1000" dirty="0">
              <a:solidFill>
                <a:srgbClr val="000000"/>
              </a:solidFill>
              <a:latin typeface="Consolas" panose="020B0609020204030204" pitchFamily="49" charset="0"/>
            </a:endParaRPr>
          </a:p>
          <a:p>
            <a:r>
              <a:rPr lang="id-ID" sz="1000" dirty="0">
                <a:solidFill>
                  <a:srgbClr val="000000"/>
                </a:solidFill>
                <a:latin typeface="Consolas" panose="020B0609020204030204" pitchFamily="49" charset="0"/>
              </a:rPr>
              <a:t>brand</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products</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price</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r>
              <a:rPr lang="id-ID" sz="1000" dirty="0">
                <a:solidFill>
                  <a:srgbClr val="FF00FF"/>
                </a:solidFill>
                <a:latin typeface="Consolas" panose="020B0609020204030204" pitchFamily="49" charset="0"/>
              </a:rPr>
              <a:t>ROW_NUMBER</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 </a:t>
            </a:r>
            <a:r>
              <a:rPr lang="id-ID" sz="1000" dirty="0">
                <a:solidFill>
                  <a:srgbClr val="0000FF"/>
                </a:solidFill>
                <a:latin typeface="Consolas" panose="020B0609020204030204" pitchFamily="49" charset="0"/>
              </a:rPr>
              <a:t>OVER</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r>
              <a:rPr lang="id-ID" sz="1000" dirty="0">
                <a:solidFill>
                  <a:srgbClr val="0000FF"/>
                </a:solidFill>
                <a:latin typeface="Consolas" panose="020B0609020204030204" pitchFamily="49" charset="0"/>
              </a:rPr>
              <a:t>PARTITION</a:t>
            </a:r>
            <a:r>
              <a:rPr lang="id-ID" sz="1000" dirty="0">
                <a:solidFill>
                  <a:srgbClr val="000000"/>
                </a:solidFill>
                <a:latin typeface="Consolas" panose="020B0609020204030204" pitchFamily="49" charset="0"/>
              </a:rPr>
              <a:t> </a:t>
            </a:r>
            <a:r>
              <a:rPr lang="id-ID" sz="1000" dirty="0">
                <a:solidFill>
                  <a:srgbClr val="0000FF"/>
                </a:solidFill>
                <a:latin typeface="Consolas" panose="020B0609020204030204" pitchFamily="49" charset="0"/>
              </a:rPr>
              <a:t>BY</a:t>
            </a:r>
            <a:r>
              <a:rPr lang="id-ID" sz="1000" dirty="0">
                <a:solidFill>
                  <a:srgbClr val="000000"/>
                </a:solidFill>
                <a:latin typeface="Consolas" panose="020B0609020204030204" pitchFamily="49" charset="0"/>
              </a:rPr>
              <a:t> brand</a:t>
            </a:r>
          </a:p>
          <a:p>
            <a:r>
              <a:rPr lang="id-ID" sz="1000" dirty="0">
                <a:solidFill>
                  <a:srgbClr val="0000FF"/>
                </a:solidFill>
                <a:latin typeface="Consolas" panose="020B0609020204030204" pitchFamily="49" charset="0"/>
              </a:rPr>
              <a:t>ORDER</a:t>
            </a:r>
            <a:r>
              <a:rPr lang="id-ID" sz="1000" dirty="0">
                <a:solidFill>
                  <a:srgbClr val="000000"/>
                </a:solidFill>
                <a:latin typeface="Consolas" panose="020B0609020204030204" pitchFamily="49" charset="0"/>
              </a:rPr>
              <a:t> </a:t>
            </a:r>
            <a:r>
              <a:rPr lang="id-ID" sz="1000" dirty="0">
                <a:solidFill>
                  <a:srgbClr val="0000FF"/>
                </a:solidFill>
                <a:latin typeface="Consolas" panose="020B0609020204030204" pitchFamily="49" charset="0"/>
              </a:rPr>
              <a:t>BY</a:t>
            </a:r>
            <a:r>
              <a:rPr lang="id-ID" sz="1000" dirty="0">
                <a:solidFill>
                  <a:srgbClr val="000000"/>
                </a:solidFill>
                <a:latin typeface="Consolas" panose="020B0609020204030204" pitchFamily="49" charset="0"/>
              </a:rPr>
              <a:t> price </a:t>
            </a:r>
            <a:r>
              <a:rPr lang="id-ID" sz="1000" dirty="0">
                <a:solidFill>
                  <a:srgbClr val="0000FF"/>
                </a:solidFill>
                <a:latin typeface="Consolas" panose="020B0609020204030204" pitchFamily="49" charset="0"/>
              </a:rPr>
              <a:t>DESC</a:t>
            </a:r>
            <a:endParaRPr lang="id-ID" sz="1000" dirty="0">
              <a:solidFill>
                <a:srgbClr val="000000"/>
              </a:solidFill>
              <a:latin typeface="Consolas" panose="020B0609020204030204" pitchFamily="49" charset="0"/>
            </a:endParaRPr>
          </a:p>
          <a:p>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 </a:t>
            </a:r>
            <a:r>
              <a:rPr lang="id-ID" sz="1000" dirty="0">
                <a:solidFill>
                  <a:srgbClr val="0000FF"/>
                </a:solidFill>
                <a:latin typeface="Consolas" panose="020B0609020204030204" pitchFamily="49" charset="0"/>
              </a:rPr>
              <a:t>AS</a:t>
            </a:r>
            <a:r>
              <a:rPr lang="id-ID" sz="1000" dirty="0">
                <a:solidFill>
                  <a:srgbClr val="000000"/>
                </a:solidFill>
                <a:latin typeface="Consolas" panose="020B0609020204030204" pitchFamily="49" charset="0"/>
              </a:rPr>
              <a:t> rank_price</a:t>
            </a:r>
          </a:p>
          <a:p>
            <a:r>
              <a:rPr lang="id-ID" sz="1000" dirty="0">
                <a:solidFill>
                  <a:srgbClr val="0000FF"/>
                </a:solidFill>
                <a:latin typeface="Consolas" panose="020B0609020204030204" pitchFamily="49" charset="0"/>
              </a:rPr>
              <a:t>FROM</a:t>
            </a:r>
            <a:endParaRPr lang="id-ID" sz="1000" dirty="0">
              <a:solidFill>
                <a:srgbClr val="000000"/>
              </a:solidFill>
              <a:latin typeface="Consolas" panose="020B0609020204030204" pitchFamily="49" charset="0"/>
            </a:endParaRPr>
          </a:p>
          <a:p>
            <a:r>
              <a:rPr lang="id-ID" sz="1000" dirty="0">
                <a:solidFill>
                  <a:srgbClr val="000000"/>
                </a:solidFill>
                <a:latin typeface="Consolas" panose="020B0609020204030204" pitchFamily="49" charset="0"/>
              </a:rPr>
              <a:t>[dbo]</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[full_smartphone_data]</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endParaRPr lang="id-ID" sz="1000" dirty="0">
              <a:solidFill>
                <a:srgbClr val="000000"/>
              </a:solidFill>
              <a:latin typeface="Consolas" panose="020B0609020204030204" pitchFamily="49" charset="0"/>
            </a:endParaRPr>
          </a:p>
          <a:p>
            <a:r>
              <a:rPr lang="id-ID" sz="1000" dirty="0">
                <a:solidFill>
                  <a:srgbClr val="0000FF"/>
                </a:solidFill>
                <a:latin typeface="Consolas" panose="020B0609020204030204" pitchFamily="49" charset="0"/>
              </a:rPr>
              <a:t>SELECT</a:t>
            </a:r>
            <a:endParaRPr lang="id-ID" sz="1000" dirty="0">
              <a:solidFill>
                <a:srgbClr val="000000"/>
              </a:solidFill>
              <a:latin typeface="Consolas" panose="020B0609020204030204" pitchFamily="49" charset="0"/>
            </a:endParaRPr>
          </a:p>
          <a:p>
            <a:r>
              <a:rPr lang="id-ID" sz="1000" dirty="0">
                <a:solidFill>
                  <a:srgbClr val="000000"/>
                </a:solidFill>
                <a:latin typeface="Consolas" panose="020B0609020204030204" pitchFamily="49" charset="0"/>
              </a:rPr>
              <a:t>brand</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products</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r>
              <a:rPr lang="id-ID" sz="1000" dirty="0">
                <a:solidFill>
                  <a:srgbClr val="000000"/>
                </a:solidFill>
                <a:latin typeface="Consolas" panose="020B0609020204030204" pitchFamily="49" charset="0"/>
              </a:rPr>
              <a:t>connection</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screen</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r>
              <a:rPr lang="id-ID" sz="1000" dirty="0">
                <a:solidFill>
                  <a:srgbClr val="000000"/>
                </a:solidFill>
                <a:latin typeface="Consolas" panose="020B0609020204030204" pitchFamily="49" charset="0"/>
              </a:rPr>
              <a:t>pixel_density</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chipset</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r>
              <a:rPr lang="id-ID" sz="1000" dirty="0">
                <a:solidFill>
                  <a:srgbClr val="000000"/>
                </a:solidFill>
                <a:latin typeface="Consolas" panose="020B0609020204030204" pitchFamily="49" charset="0"/>
              </a:rPr>
              <a:t>cpu</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gpu</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RAM</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r>
              <a:rPr lang="id-ID" sz="1000" dirty="0">
                <a:solidFill>
                  <a:srgbClr val="000000"/>
                </a:solidFill>
                <a:latin typeface="Consolas" panose="020B0609020204030204" pitchFamily="49" charset="0"/>
              </a:rPr>
              <a:t>storage</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maincam</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r>
              <a:rPr lang="id-ID" sz="1000" dirty="0">
                <a:solidFill>
                  <a:srgbClr val="000000"/>
                </a:solidFill>
                <a:latin typeface="Consolas" panose="020B0609020204030204" pitchFamily="49" charset="0"/>
              </a:rPr>
              <a:t>frontcam</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nfc</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r>
              <a:rPr lang="id-ID" sz="1000" dirty="0">
                <a:solidFill>
                  <a:srgbClr val="000000"/>
                </a:solidFill>
                <a:latin typeface="Consolas" panose="020B0609020204030204" pitchFamily="49" charset="0"/>
              </a:rPr>
              <a:t>battery_capacity</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os</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price</a:t>
            </a:r>
          </a:p>
          <a:p>
            <a:r>
              <a:rPr lang="id-ID" sz="1000" dirty="0">
                <a:solidFill>
                  <a:srgbClr val="0000FF"/>
                </a:solidFill>
                <a:latin typeface="Consolas" panose="020B0609020204030204" pitchFamily="49" charset="0"/>
              </a:rPr>
              <a:t>FROM</a:t>
            </a:r>
            <a:endParaRPr lang="id-ID"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r>
              <a:rPr lang="id-ID" sz="1000" dirty="0">
                <a:solidFill>
                  <a:srgbClr val="000000"/>
                </a:solidFill>
                <a:latin typeface="Consolas" panose="020B0609020204030204" pitchFamily="49" charset="0"/>
              </a:rPr>
              <a:t>[dbo]</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[full_smartphone_data]</a:t>
            </a:r>
          </a:p>
          <a:p>
            <a:r>
              <a:rPr lang="id-ID" sz="1000" dirty="0">
                <a:solidFill>
                  <a:srgbClr val="0000FF"/>
                </a:solidFill>
                <a:latin typeface="Consolas" panose="020B0609020204030204" pitchFamily="49" charset="0"/>
              </a:rPr>
              <a:t>WHERE</a:t>
            </a:r>
            <a:r>
              <a:rPr lang="id-ID"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id-ID" sz="1000" dirty="0">
                <a:solidFill>
                  <a:srgbClr val="000000"/>
                </a:solidFill>
                <a:latin typeface="Consolas" panose="020B0609020204030204" pitchFamily="49" charset="0"/>
              </a:rPr>
              <a:t>products </a:t>
            </a:r>
            <a:r>
              <a:rPr lang="id-ID" sz="1000" dirty="0">
                <a:solidFill>
                  <a:srgbClr val="808080"/>
                </a:solidFill>
                <a:latin typeface="Consolas" panose="020B0609020204030204" pitchFamily="49" charset="0"/>
              </a:rPr>
              <a:t>IN</a:t>
            </a:r>
            <a:r>
              <a:rPr lang="id-ID" sz="1000" dirty="0">
                <a:solidFill>
                  <a:srgbClr val="0000FF"/>
                </a:solidFill>
                <a:latin typeface="Consolas" panose="020B0609020204030204" pitchFamily="49" charset="0"/>
              </a:rPr>
              <a:t> </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r>
              <a:rPr lang="en-US" sz="1000" dirty="0">
                <a:solidFill>
                  <a:srgbClr val="0000FF"/>
                </a:solidFill>
                <a:latin typeface="Consolas" panose="020B0609020204030204" pitchFamily="49" charset="0"/>
              </a:rPr>
              <a:t>  </a:t>
            </a:r>
            <a:r>
              <a:rPr lang="id-ID" sz="1000" dirty="0">
                <a:solidFill>
                  <a:srgbClr val="0000FF"/>
                </a:solidFill>
                <a:latin typeface="Consolas" panose="020B0609020204030204" pitchFamily="49" charset="0"/>
              </a:rPr>
              <a:t>SELECT</a:t>
            </a:r>
            <a:endParaRPr lang="id-ID"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r>
              <a:rPr lang="id-ID" sz="1000" dirty="0">
                <a:solidFill>
                  <a:srgbClr val="000000"/>
                </a:solidFill>
                <a:latin typeface="Consolas" panose="020B0609020204030204" pitchFamily="49" charset="0"/>
              </a:rPr>
              <a:t>products</a:t>
            </a:r>
          </a:p>
          <a:p>
            <a:r>
              <a:rPr lang="en-US" sz="1000" dirty="0">
                <a:solidFill>
                  <a:srgbClr val="0000FF"/>
                </a:solidFill>
                <a:latin typeface="Consolas" panose="020B0609020204030204" pitchFamily="49" charset="0"/>
              </a:rPr>
              <a:t>  </a:t>
            </a:r>
            <a:r>
              <a:rPr lang="id-ID" sz="1000" dirty="0">
                <a:solidFill>
                  <a:srgbClr val="0000FF"/>
                </a:solidFill>
                <a:latin typeface="Consolas" panose="020B0609020204030204" pitchFamily="49" charset="0"/>
              </a:rPr>
              <a:t>FROM</a:t>
            </a:r>
            <a:endParaRPr lang="id-ID"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r>
              <a:rPr lang="id-ID" sz="1000" dirty="0">
                <a:solidFill>
                  <a:srgbClr val="000000"/>
                </a:solidFill>
                <a:latin typeface="Consolas" panose="020B0609020204030204" pitchFamily="49" charset="0"/>
              </a:rPr>
              <a:t>cte</a:t>
            </a:r>
          </a:p>
          <a:p>
            <a:r>
              <a:rPr lang="en-US" sz="1000" dirty="0">
                <a:solidFill>
                  <a:srgbClr val="0000FF"/>
                </a:solidFill>
                <a:latin typeface="Consolas" panose="020B0609020204030204" pitchFamily="49" charset="0"/>
              </a:rPr>
              <a:t>  </a:t>
            </a:r>
            <a:r>
              <a:rPr lang="id-ID" sz="1000" dirty="0">
                <a:solidFill>
                  <a:srgbClr val="0000FF"/>
                </a:solidFill>
                <a:latin typeface="Consolas" panose="020B0609020204030204" pitchFamily="49" charset="0"/>
              </a:rPr>
              <a:t>WHERE</a:t>
            </a:r>
            <a:endParaRPr lang="id-ID"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r>
              <a:rPr lang="id-ID" sz="1000" dirty="0">
                <a:solidFill>
                  <a:srgbClr val="000000"/>
                </a:solidFill>
                <a:latin typeface="Consolas" panose="020B0609020204030204" pitchFamily="49" charset="0"/>
              </a:rPr>
              <a:t>rank_price </a:t>
            </a:r>
            <a:r>
              <a:rPr lang="id-ID" sz="1000" dirty="0">
                <a:solidFill>
                  <a:srgbClr val="808080"/>
                </a:solidFill>
                <a:latin typeface="Consolas" panose="020B0609020204030204" pitchFamily="49" charset="0"/>
              </a:rPr>
              <a:t>=</a:t>
            </a:r>
            <a:r>
              <a:rPr lang="id-ID" sz="1000" dirty="0">
                <a:solidFill>
                  <a:srgbClr val="000000"/>
                </a:solidFill>
                <a:latin typeface="Consolas" panose="020B0609020204030204" pitchFamily="49" charset="0"/>
              </a:rPr>
              <a:t> 1</a:t>
            </a:r>
            <a:r>
              <a:rPr lang="id-ID" sz="1000" dirty="0">
                <a:solidFill>
                  <a:srgbClr val="808080"/>
                </a:solidFill>
                <a:latin typeface="Consolas" panose="020B0609020204030204" pitchFamily="49" charset="0"/>
              </a:rPr>
              <a:t>)</a:t>
            </a:r>
            <a:endParaRPr lang="id-ID" sz="1000" dirty="0">
              <a:solidFill>
                <a:srgbClr val="000000"/>
              </a:solidFill>
              <a:latin typeface="Consolas" panose="020B0609020204030204" pitchFamily="49" charset="0"/>
            </a:endParaRPr>
          </a:p>
          <a:p>
            <a:r>
              <a:rPr lang="id-ID" sz="1000" dirty="0">
                <a:solidFill>
                  <a:srgbClr val="0000FF"/>
                </a:solidFill>
                <a:latin typeface="Consolas" panose="020B0609020204030204" pitchFamily="49" charset="0"/>
              </a:rPr>
              <a:t>ORDER</a:t>
            </a:r>
            <a:r>
              <a:rPr lang="id-ID" sz="1000" dirty="0">
                <a:solidFill>
                  <a:srgbClr val="000000"/>
                </a:solidFill>
                <a:latin typeface="Consolas" panose="020B0609020204030204" pitchFamily="49" charset="0"/>
              </a:rPr>
              <a:t> </a:t>
            </a:r>
            <a:r>
              <a:rPr lang="id-ID" sz="1000" dirty="0">
                <a:solidFill>
                  <a:srgbClr val="0000FF"/>
                </a:solidFill>
                <a:latin typeface="Consolas" panose="020B0609020204030204" pitchFamily="49" charset="0"/>
              </a:rPr>
              <a:t>BY</a:t>
            </a:r>
            <a:endParaRPr lang="id-ID"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r>
              <a:rPr lang="id-ID" sz="1000" dirty="0">
                <a:solidFill>
                  <a:srgbClr val="000000"/>
                </a:solidFill>
                <a:latin typeface="Consolas" panose="020B0609020204030204" pitchFamily="49" charset="0"/>
              </a:rPr>
              <a:t>price </a:t>
            </a:r>
            <a:r>
              <a:rPr lang="id-ID" sz="1000" dirty="0">
                <a:solidFill>
                  <a:srgbClr val="0000FF"/>
                </a:solidFill>
                <a:latin typeface="Consolas" panose="020B0609020204030204" pitchFamily="49" charset="0"/>
              </a:rPr>
              <a:t>DESC</a:t>
            </a:r>
            <a:endParaRPr lang="id-ID" sz="1000" dirty="0">
              <a:solidFill>
                <a:srgbClr val="000000"/>
              </a:solidFill>
              <a:latin typeface="Consolas" panose="020B0609020204030204" pitchFamily="49" charset="0"/>
            </a:endParaRPr>
          </a:p>
        </p:txBody>
      </p:sp>
      <p:sp>
        <p:nvSpPr>
          <p:cNvPr id="5" name="TextBox 4">
            <a:extLst>
              <a:ext uri="{FF2B5EF4-FFF2-40B4-BE49-F238E27FC236}">
                <a16:creationId xmlns:a16="http://schemas.microsoft.com/office/drawing/2014/main" id="{201A7A45-2EA3-7EDB-6B44-B2D562B4D480}"/>
              </a:ext>
            </a:extLst>
          </p:cNvPr>
          <p:cNvSpPr txBox="1"/>
          <p:nvPr/>
        </p:nvSpPr>
        <p:spPr>
          <a:xfrm>
            <a:off x="4784271" y="1556087"/>
            <a:ext cx="3837215" cy="2031325"/>
          </a:xfrm>
          <a:prstGeom prst="rect">
            <a:avLst/>
          </a:prstGeom>
          <a:noFill/>
        </p:spPr>
        <p:txBody>
          <a:bodyPr wrap="square" rtlCol="0">
            <a:spAutoFit/>
          </a:bodyPr>
          <a:lstStyle/>
          <a:p>
            <a:r>
              <a:rPr lang="en-US" b="1" dirty="0">
                <a:latin typeface="Calibri Light" panose="020F0302020204030204" pitchFamily="34" charset="0"/>
                <a:ea typeface="Calibri Light" panose="020F0302020204030204" pitchFamily="34" charset="0"/>
                <a:cs typeface="Calibri Light" panose="020F0302020204030204" pitchFamily="34" charset="0"/>
              </a:rPr>
              <a:t>Most of the expensive products have standout features in common:</a:t>
            </a:r>
          </a:p>
          <a:p>
            <a:pPr marL="285750" indent="-285750">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It is fold or flip type smartphone in some cases they are luxury smartwatch type.</a:t>
            </a:r>
          </a:p>
          <a:p>
            <a:pPr marL="285750" indent="-285750">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Have good chipset, Qualcomm Snapdragon 8 equivalent or higher.</a:t>
            </a:r>
          </a:p>
          <a:p>
            <a:pPr marL="285750" indent="-285750">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Have good GPU.</a:t>
            </a:r>
          </a:p>
          <a:p>
            <a:pPr marL="285750" indent="-285750">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Bigger RAM.</a:t>
            </a:r>
          </a:p>
          <a:p>
            <a:pPr marL="285750" indent="-285750">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Bigger Storage.</a:t>
            </a:r>
            <a:endParaRPr lang="id-ID" b="1" dirty="0">
              <a:latin typeface="Calibri Light" panose="020F0302020204030204" pitchFamily="34" charset="0"/>
              <a:ea typeface="Calibri Light" panose="020F0302020204030204" pitchFamily="34" charset="0"/>
              <a:cs typeface="Calibri Light" panose="020F030202020403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884B55E5-A1F4-8E32-EB4E-EF22D86B88AB}"/>
              </a:ext>
            </a:extLst>
          </p:cNvPr>
          <p:cNvGraphicFramePr>
            <a:graphicFrameLocks noChangeAspect="1"/>
          </p:cNvGraphicFramePr>
          <p:nvPr>
            <p:extLst>
              <p:ext uri="{D42A27DB-BD31-4B8C-83A1-F6EECF244321}">
                <p14:modId xmlns:p14="http://schemas.microsoft.com/office/powerpoint/2010/main" val="1026252206"/>
              </p:ext>
            </p:extLst>
          </p:nvPr>
        </p:nvGraphicFramePr>
        <p:xfrm>
          <a:off x="423862" y="358775"/>
          <a:ext cx="8296275" cy="4425950"/>
        </p:xfrm>
        <a:graphic>
          <a:graphicData uri="http://schemas.openxmlformats.org/presentationml/2006/ole">
            <mc:AlternateContent xmlns:mc="http://schemas.openxmlformats.org/markup-compatibility/2006">
              <mc:Choice xmlns:v="urn:schemas-microsoft-com:vml" Requires="v">
                <p:oleObj name="Worksheet" r:id="rId3" imgW="11823873" imgH="4425775" progId="Excel.Sheet.12">
                  <p:embed/>
                </p:oleObj>
              </mc:Choice>
              <mc:Fallback>
                <p:oleObj name="Worksheet" r:id="rId3" imgW="11823873" imgH="4425775" progId="Excel.Sheet.12">
                  <p:embed/>
                  <p:pic>
                    <p:nvPicPr>
                      <p:cNvPr id="0" name=""/>
                      <p:cNvPicPr/>
                      <p:nvPr/>
                    </p:nvPicPr>
                    <p:blipFill>
                      <a:blip r:embed="rId4"/>
                      <a:stretch>
                        <a:fillRect/>
                      </a:stretch>
                    </p:blipFill>
                    <p:spPr>
                      <a:xfrm>
                        <a:off x="423862" y="358775"/>
                        <a:ext cx="8296275" cy="4425950"/>
                      </a:xfrm>
                      <a:prstGeom prst="rect">
                        <a:avLst/>
                      </a:prstGeom>
                    </p:spPr>
                  </p:pic>
                </p:oleObj>
              </mc:Fallback>
            </mc:AlternateContent>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673" name="Google Shape;673;p24"/>
          <p:cNvSpPr txBox="1">
            <a:spLocks noGrp="1"/>
          </p:cNvSpPr>
          <p:nvPr>
            <p:ph type="title"/>
          </p:nvPr>
        </p:nvSpPr>
        <p:spPr>
          <a:xfrm>
            <a:off x="2125800" y="107415"/>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Power BI Dashboard</a:t>
            </a:r>
            <a:endParaRPr dirty="0"/>
          </a:p>
        </p:txBody>
      </p:sp>
      <p:grpSp>
        <p:nvGrpSpPr>
          <p:cNvPr id="674" name="Google Shape;674;p24"/>
          <p:cNvGrpSpPr/>
          <p:nvPr/>
        </p:nvGrpSpPr>
        <p:grpSpPr>
          <a:xfrm>
            <a:off x="3757855" y="3742885"/>
            <a:ext cx="259226" cy="180695"/>
            <a:chOff x="3757855" y="3742885"/>
            <a:chExt cx="259226" cy="180695"/>
          </a:xfrm>
        </p:grpSpPr>
        <p:sp>
          <p:nvSpPr>
            <p:cNvPr id="675" name="Google Shape;675;p24"/>
            <p:cNvSpPr/>
            <p:nvPr/>
          </p:nvSpPr>
          <p:spPr>
            <a:xfrm>
              <a:off x="3765366" y="3808270"/>
              <a:ext cx="244094" cy="115310"/>
            </a:xfrm>
            <a:custGeom>
              <a:avLst/>
              <a:gdLst/>
              <a:ahLst/>
              <a:cxnLst/>
              <a:rect l="l" t="t" r="r" b="b"/>
              <a:pathLst>
                <a:path w="2210" h="1044" extrusionOk="0">
                  <a:moveTo>
                    <a:pt x="456" y="118"/>
                  </a:moveTo>
                  <a:cubicBezTo>
                    <a:pt x="491" y="118"/>
                    <a:pt x="520" y="143"/>
                    <a:pt x="520" y="177"/>
                  </a:cubicBezTo>
                  <a:lnTo>
                    <a:pt x="520" y="868"/>
                  </a:lnTo>
                  <a:cubicBezTo>
                    <a:pt x="520" y="902"/>
                    <a:pt x="491" y="926"/>
                    <a:pt x="456" y="926"/>
                  </a:cubicBezTo>
                  <a:cubicBezTo>
                    <a:pt x="427" y="926"/>
                    <a:pt x="398" y="902"/>
                    <a:pt x="398" y="868"/>
                  </a:cubicBezTo>
                  <a:lnTo>
                    <a:pt x="398" y="177"/>
                  </a:lnTo>
                  <a:cubicBezTo>
                    <a:pt x="398" y="143"/>
                    <a:pt x="427" y="118"/>
                    <a:pt x="456" y="118"/>
                  </a:cubicBezTo>
                  <a:close/>
                  <a:moveTo>
                    <a:pt x="887" y="118"/>
                  </a:moveTo>
                  <a:cubicBezTo>
                    <a:pt x="922" y="118"/>
                    <a:pt x="951" y="143"/>
                    <a:pt x="951" y="177"/>
                  </a:cubicBezTo>
                  <a:lnTo>
                    <a:pt x="951" y="868"/>
                  </a:lnTo>
                  <a:cubicBezTo>
                    <a:pt x="951" y="902"/>
                    <a:pt x="922" y="926"/>
                    <a:pt x="887" y="926"/>
                  </a:cubicBezTo>
                  <a:cubicBezTo>
                    <a:pt x="858" y="926"/>
                    <a:pt x="829" y="902"/>
                    <a:pt x="829" y="868"/>
                  </a:cubicBezTo>
                  <a:lnTo>
                    <a:pt x="829" y="177"/>
                  </a:lnTo>
                  <a:cubicBezTo>
                    <a:pt x="829" y="143"/>
                    <a:pt x="858" y="118"/>
                    <a:pt x="887" y="118"/>
                  </a:cubicBezTo>
                  <a:close/>
                  <a:moveTo>
                    <a:pt x="1318" y="118"/>
                  </a:moveTo>
                  <a:cubicBezTo>
                    <a:pt x="1353" y="118"/>
                    <a:pt x="1382" y="143"/>
                    <a:pt x="1382" y="177"/>
                  </a:cubicBezTo>
                  <a:lnTo>
                    <a:pt x="1382" y="868"/>
                  </a:lnTo>
                  <a:cubicBezTo>
                    <a:pt x="1382" y="902"/>
                    <a:pt x="1353" y="926"/>
                    <a:pt x="1318" y="926"/>
                  </a:cubicBezTo>
                  <a:cubicBezTo>
                    <a:pt x="1289" y="926"/>
                    <a:pt x="1260" y="902"/>
                    <a:pt x="1260" y="868"/>
                  </a:cubicBezTo>
                  <a:lnTo>
                    <a:pt x="1260" y="177"/>
                  </a:lnTo>
                  <a:cubicBezTo>
                    <a:pt x="1260" y="143"/>
                    <a:pt x="1289" y="118"/>
                    <a:pt x="1318" y="118"/>
                  </a:cubicBezTo>
                  <a:close/>
                  <a:moveTo>
                    <a:pt x="1749" y="118"/>
                  </a:moveTo>
                  <a:cubicBezTo>
                    <a:pt x="1784" y="118"/>
                    <a:pt x="1813" y="143"/>
                    <a:pt x="1813" y="177"/>
                  </a:cubicBezTo>
                  <a:lnTo>
                    <a:pt x="1813" y="868"/>
                  </a:lnTo>
                  <a:cubicBezTo>
                    <a:pt x="1813" y="902"/>
                    <a:pt x="1784" y="926"/>
                    <a:pt x="1749" y="926"/>
                  </a:cubicBezTo>
                  <a:cubicBezTo>
                    <a:pt x="1720" y="926"/>
                    <a:pt x="1691" y="902"/>
                    <a:pt x="1691" y="868"/>
                  </a:cubicBezTo>
                  <a:lnTo>
                    <a:pt x="1691" y="177"/>
                  </a:lnTo>
                  <a:cubicBezTo>
                    <a:pt x="1691" y="143"/>
                    <a:pt x="1720" y="118"/>
                    <a:pt x="1749" y="118"/>
                  </a:cubicBezTo>
                  <a:close/>
                  <a:moveTo>
                    <a:pt x="1" y="1"/>
                  </a:moveTo>
                  <a:cubicBezTo>
                    <a:pt x="1" y="1"/>
                    <a:pt x="104" y="1010"/>
                    <a:pt x="452" y="1034"/>
                  </a:cubicBezTo>
                  <a:cubicBezTo>
                    <a:pt x="608" y="1044"/>
                    <a:pt x="868" y="1044"/>
                    <a:pt x="1103" y="1044"/>
                  </a:cubicBezTo>
                  <a:cubicBezTo>
                    <a:pt x="1338" y="1044"/>
                    <a:pt x="1598" y="1044"/>
                    <a:pt x="1759" y="1034"/>
                  </a:cubicBezTo>
                  <a:cubicBezTo>
                    <a:pt x="2107" y="1010"/>
                    <a:pt x="2210" y="1"/>
                    <a:pt x="2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4"/>
            <p:cNvSpPr/>
            <p:nvPr/>
          </p:nvSpPr>
          <p:spPr>
            <a:xfrm>
              <a:off x="3757855" y="3799103"/>
              <a:ext cx="259226" cy="15242"/>
            </a:xfrm>
            <a:custGeom>
              <a:avLst/>
              <a:gdLst/>
              <a:ahLst/>
              <a:cxnLst/>
              <a:rect l="l" t="t" r="r" b="b"/>
              <a:pathLst>
                <a:path w="2347" h="138" extrusionOk="0">
                  <a:moveTo>
                    <a:pt x="69" y="0"/>
                  </a:moveTo>
                  <a:cubicBezTo>
                    <a:pt x="30" y="0"/>
                    <a:pt x="0" y="35"/>
                    <a:pt x="0" y="69"/>
                  </a:cubicBezTo>
                  <a:cubicBezTo>
                    <a:pt x="0" y="108"/>
                    <a:pt x="30" y="138"/>
                    <a:pt x="69" y="138"/>
                  </a:cubicBezTo>
                  <a:lnTo>
                    <a:pt x="2278" y="138"/>
                  </a:lnTo>
                  <a:cubicBezTo>
                    <a:pt x="2317" y="138"/>
                    <a:pt x="2346" y="108"/>
                    <a:pt x="2346" y="69"/>
                  </a:cubicBezTo>
                  <a:cubicBezTo>
                    <a:pt x="2346" y="35"/>
                    <a:pt x="2317" y="0"/>
                    <a:pt x="22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4"/>
            <p:cNvSpPr/>
            <p:nvPr/>
          </p:nvSpPr>
          <p:spPr>
            <a:xfrm>
              <a:off x="3840028" y="3742885"/>
              <a:ext cx="94766" cy="62294"/>
            </a:xfrm>
            <a:custGeom>
              <a:avLst/>
              <a:gdLst/>
              <a:ahLst/>
              <a:cxnLst/>
              <a:rect l="l" t="t" r="r" b="b"/>
              <a:pathLst>
                <a:path w="858" h="564" extrusionOk="0">
                  <a:moveTo>
                    <a:pt x="427" y="0"/>
                  </a:moveTo>
                  <a:cubicBezTo>
                    <a:pt x="192" y="0"/>
                    <a:pt x="1" y="235"/>
                    <a:pt x="1" y="519"/>
                  </a:cubicBezTo>
                  <a:lnTo>
                    <a:pt x="1" y="563"/>
                  </a:lnTo>
                  <a:lnTo>
                    <a:pt x="113" y="563"/>
                  </a:lnTo>
                  <a:lnTo>
                    <a:pt x="113" y="519"/>
                  </a:lnTo>
                  <a:cubicBezTo>
                    <a:pt x="113" y="299"/>
                    <a:pt x="255" y="118"/>
                    <a:pt x="427" y="118"/>
                  </a:cubicBezTo>
                  <a:cubicBezTo>
                    <a:pt x="603" y="118"/>
                    <a:pt x="740" y="299"/>
                    <a:pt x="740" y="519"/>
                  </a:cubicBezTo>
                  <a:lnTo>
                    <a:pt x="740" y="563"/>
                  </a:lnTo>
                  <a:lnTo>
                    <a:pt x="858" y="563"/>
                  </a:lnTo>
                  <a:lnTo>
                    <a:pt x="858" y="519"/>
                  </a:lnTo>
                  <a:cubicBezTo>
                    <a:pt x="858" y="235"/>
                    <a:pt x="667"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24"/>
          <p:cNvGrpSpPr/>
          <p:nvPr/>
        </p:nvGrpSpPr>
        <p:grpSpPr>
          <a:xfrm>
            <a:off x="4279796" y="2626798"/>
            <a:ext cx="259668" cy="180695"/>
            <a:chOff x="4279796" y="2626798"/>
            <a:chExt cx="259668" cy="180695"/>
          </a:xfrm>
        </p:grpSpPr>
        <p:sp>
          <p:nvSpPr>
            <p:cNvPr id="679" name="Google Shape;679;p24"/>
            <p:cNvSpPr/>
            <p:nvPr/>
          </p:nvSpPr>
          <p:spPr>
            <a:xfrm>
              <a:off x="4287307" y="2692183"/>
              <a:ext cx="244647" cy="115310"/>
            </a:xfrm>
            <a:custGeom>
              <a:avLst/>
              <a:gdLst/>
              <a:ahLst/>
              <a:cxnLst/>
              <a:rect l="l" t="t" r="r" b="b"/>
              <a:pathLst>
                <a:path w="2215" h="1044" extrusionOk="0">
                  <a:moveTo>
                    <a:pt x="461" y="118"/>
                  </a:moveTo>
                  <a:cubicBezTo>
                    <a:pt x="495" y="118"/>
                    <a:pt x="520" y="143"/>
                    <a:pt x="520" y="177"/>
                  </a:cubicBezTo>
                  <a:lnTo>
                    <a:pt x="520" y="867"/>
                  </a:lnTo>
                  <a:cubicBezTo>
                    <a:pt x="520" y="902"/>
                    <a:pt x="495" y="926"/>
                    <a:pt x="461" y="926"/>
                  </a:cubicBezTo>
                  <a:cubicBezTo>
                    <a:pt x="427" y="926"/>
                    <a:pt x="402" y="902"/>
                    <a:pt x="402" y="867"/>
                  </a:cubicBezTo>
                  <a:lnTo>
                    <a:pt x="402" y="177"/>
                  </a:lnTo>
                  <a:cubicBezTo>
                    <a:pt x="402" y="143"/>
                    <a:pt x="427" y="118"/>
                    <a:pt x="461" y="118"/>
                  </a:cubicBezTo>
                  <a:close/>
                  <a:moveTo>
                    <a:pt x="892" y="118"/>
                  </a:moveTo>
                  <a:cubicBezTo>
                    <a:pt x="926" y="118"/>
                    <a:pt x="951" y="143"/>
                    <a:pt x="951" y="177"/>
                  </a:cubicBezTo>
                  <a:lnTo>
                    <a:pt x="951" y="867"/>
                  </a:lnTo>
                  <a:cubicBezTo>
                    <a:pt x="951" y="902"/>
                    <a:pt x="926" y="926"/>
                    <a:pt x="892" y="926"/>
                  </a:cubicBezTo>
                  <a:cubicBezTo>
                    <a:pt x="858" y="926"/>
                    <a:pt x="833" y="902"/>
                    <a:pt x="833" y="867"/>
                  </a:cubicBezTo>
                  <a:lnTo>
                    <a:pt x="833" y="177"/>
                  </a:lnTo>
                  <a:cubicBezTo>
                    <a:pt x="833" y="143"/>
                    <a:pt x="858" y="118"/>
                    <a:pt x="892" y="118"/>
                  </a:cubicBezTo>
                  <a:close/>
                  <a:moveTo>
                    <a:pt x="1323" y="118"/>
                  </a:moveTo>
                  <a:cubicBezTo>
                    <a:pt x="1357" y="118"/>
                    <a:pt x="1382" y="143"/>
                    <a:pt x="1382" y="177"/>
                  </a:cubicBezTo>
                  <a:lnTo>
                    <a:pt x="1382" y="867"/>
                  </a:lnTo>
                  <a:cubicBezTo>
                    <a:pt x="1382" y="902"/>
                    <a:pt x="1357" y="926"/>
                    <a:pt x="1323" y="926"/>
                  </a:cubicBezTo>
                  <a:cubicBezTo>
                    <a:pt x="1289" y="926"/>
                    <a:pt x="1264" y="902"/>
                    <a:pt x="1264" y="867"/>
                  </a:cubicBezTo>
                  <a:lnTo>
                    <a:pt x="1264" y="177"/>
                  </a:lnTo>
                  <a:cubicBezTo>
                    <a:pt x="1264" y="143"/>
                    <a:pt x="1289" y="118"/>
                    <a:pt x="1323" y="118"/>
                  </a:cubicBezTo>
                  <a:close/>
                  <a:moveTo>
                    <a:pt x="1754" y="118"/>
                  </a:moveTo>
                  <a:cubicBezTo>
                    <a:pt x="1788" y="118"/>
                    <a:pt x="1813" y="143"/>
                    <a:pt x="1813" y="177"/>
                  </a:cubicBezTo>
                  <a:lnTo>
                    <a:pt x="1813" y="867"/>
                  </a:lnTo>
                  <a:cubicBezTo>
                    <a:pt x="1813" y="902"/>
                    <a:pt x="1788" y="926"/>
                    <a:pt x="1754" y="926"/>
                  </a:cubicBezTo>
                  <a:cubicBezTo>
                    <a:pt x="1720" y="926"/>
                    <a:pt x="1695" y="902"/>
                    <a:pt x="1695" y="867"/>
                  </a:cubicBezTo>
                  <a:lnTo>
                    <a:pt x="1695" y="177"/>
                  </a:lnTo>
                  <a:cubicBezTo>
                    <a:pt x="1695" y="143"/>
                    <a:pt x="1720" y="118"/>
                    <a:pt x="1754" y="118"/>
                  </a:cubicBezTo>
                  <a:close/>
                  <a:moveTo>
                    <a:pt x="1" y="1"/>
                  </a:moveTo>
                  <a:cubicBezTo>
                    <a:pt x="1" y="1"/>
                    <a:pt x="108" y="1010"/>
                    <a:pt x="456" y="1034"/>
                  </a:cubicBezTo>
                  <a:cubicBezTo>
                    <a:pt x="613" y="1044"/>
                    <a:pt x="872" y="1044"/>
                    <a:pt x="1108" y="1044"/>
                  </a:cubicBezTo>
                  <a:cubicBezTo>
                    <a:pt x="1343" y="1044"/>
                    <a:pt x="1602" y="1044"/>
                    <a:pt x="1759" y="1034"/>
                  </a:cubicBezTo>
                  <a:cubicBezTo>
                    <a:pt x="2107" y="1010"/>
                    <a:pt x="2214" y="1"/>
                    <a:pt x="2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4"/>
            <p:cNvSpPr/>
            <p:nvPr/>
          </p:nvSpPr>
          <p:spPr>
            <a:xfrm>
              <a:off x="4279796" y="2683568"/>
              <a:ext cx="259668" cy="14690"/>
            </a:xfrm>
            <a:custGeom>
              <a:avLst/>
              <a:gdLst/>
              <a:ahLst/>
              <a:cxnLst/>
              <a:rect l="l" t="t" r="r" b="b"/>
              <a:pathLst>
                <a:path w="2351" h="133" extrusionOk="0">
                  <a:moveTo>
                    <a:pt x="69" y="0"/>
                  </a:moveTo>
                  <a:cubicBezTo>
                    <a:pt x="30" y="0"/>
                    <a:pt x="0" y="30"/>
                    <a:pt x="0" y="64"/>
                  </a:cubicBezTo>
                  <a:cubicBezTo>
                    <a:pt x="0" y="103"/>
                    <a:pt x="30" y="133"/>
                    <a:pt x="69" y="133"/>
                  </a:cubicBezTo>
                  <a:lnTo>
                    <a:pt x="2282" y="133"/>
                  </a:lnTo>
                  <a:cubicBezTo>
                    <a:pt x="2317" y="133"/>
                    <a:pt x="2351" y="103"/>
                    <a:pt x="2351" y="64"/>
                  </a:cubicBezTo>
                  <a:cubicBezTo>
                    <a:pt x="2351" y="30"/>
                    <a:pt x="2317" y="0"/>
                    <a:pt x="22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4"/>
            <p:cNvSpPr/>
            <p:nvPr/>
          </p:nvSpPr>
          <p:spPr>
            <a:xfrm>
              <a:off x="4362521" y="2626798"/>
              <a:ext cx="94214" cy="62294"/>
            </a:xfrm>
            <a:custGeom>
              <a:avLst/>
              <a:gdLst/>
              <a:ahLst/>
              <a:cxnLst/>
              <a:rect l="l" t="t" r="r" b="b"/>
              <a:pathLst>
                <a:path w="853" h="564" extrusionOk="0">
                  <a:moveTo>
                    <a:pt x="427" y="0"/>
                  </a:moveTo>
                  <a:cubicBezTo>
                    <a:pt x="191" y="0"/>
                    <a:pt x="0" y="235"/>
                    <a:pt x="0" y="519"/>
                  </a:cubicBezTo>
                  <a:lnTo>
                    <a:pt x="0" y="563"/>
                  </a:lnTo>
                  <a:lnTo>
                    <a:pt x="113" y="563"/>
                  </a:lnTo>
                  <a:lnTo>
                    <a:pt x="113" y="519"/>
                  </a:lnTo>
                  <a:cubicBezTo>
                    <a:pt x="113" y="299"/>
                    <a:pt x="255" y="122"/>
                    <a:pt x="427" y="122"/>
                  </a:cubicBezTo>
                  <a:cubicBezTo>
                    <a:pt x="598" y="122"/>
                    <a:pt x="740" y="299"/>
                    <a:pt x="740" y="519"/>
                  </a:cubicBezTo>
                  <a:lnTo>
                    <a:pt x="740" y="563"/>
                  </a:lnTo>
                  <a:lnTo>
                    <a:pt x="853" y="563"/>
                  </a:lnTo>
                  <a:lnTo>
                    <a:pt x="853" y="519"/>
                  </a:lnTo>
                  <a:cubicBezTo>
                    <a:pt x="853" y="235"/>
                    <a:pt x="662"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24"/>
          <p:cNvGrpSpPr/>
          <p:nvPr/>
        </p:nvGrpSpPr>
        <p:grpSpPr>
          <a:xfrm>
            <a:off x="4490574" y="3660186"/>
            <a:ext cx="259668" cy="180695"/>
            <a:chOff x="4490574" y="3660186"/>
            <a:chExt cx="259668" cy="180695"/>
          </a:xfrm>
        </p:grpSpPr>
        <p:sp>
          <p:nvSpPr>
            <p:cNvPr id="683" name="Google Shape;683;p24"/>
            <p:cNvSpPr/>
            <p:nvPr/>
          </p:nvSpPr>
          <p:spPr>
            <a:xfrm>
              <a:off x="4498085" y="3725570"/>
              <a:ext cx="244647" cy="115310"/>
            </a:xfrm>
            <a:custGeom>
              <a:avLst/>
              <a:gdLst/>
              <a:ahLst/>
              <a:cxnLst/>
              <a:rect l="l" t="t" r="r" b="b"/>
              <a:pathLst>
                <a:path w="2215" h="1044" extrusionOk="0">
                  <a:moveTo>
                    <a:pt x="461" y="118"/>
                  </a:moveTo>
                  <a:cubicBezTo>
                    <a:pt x="495" y="118"/>
                    <a:pt x="520" y="143"/>
                    <a:pt x="520" y="177"/>
                  </a:cubicBezTo>
                  <a:lnTo>
                    <a:pt x="520" y="867"/>
                  </a:lnTo>
                  <a:cubicBezTo>
                    <a:pt x="520" y="902"/>
                    <a:pt x="495" y="926"/>
                    <a:pt x="461" y="926"/>
                  </a:cubicBezTo>
                  <a:cubicBezTo>
                    <a:pt x="427" y="926"/>
                    <a:pt x="402" y="902"/>
                    <a:pt x="402" y="867"/>
                  </a:cubicBezTo>
                  <a:lnTo>
                    <a:pt x="402" y="177"/>
                  </a:lnTo>
                  <a:cubicBezTo>
                    <a:pt x="402" y="143"/>
                    <a:pt x="427" y="118"/>
                    <a:pt x="461" y="118"/>
                  </a:cubicBezTo>
                  <a:close/>
                  <a:moveTo>
                    <a:pt x="892" y="118"/>
                  </a:moveTo>
                  <a:cubicBezTo>
                    <a:pt x="926" y="118"/>
                    <a:pt x="951" y="143"/>
                    <a:pt x="951" y="177"/>
                  </a:cubicBezTo>
                  <a:lnTo>
                    <a:pt x="951" y="867"/>
                  </a:lnTo>
                  <a:cubicBezTo>
                    <a:pt x="951" y="902"/>
                    <a:pt x="926" y="926"/>
                    <a:pt x="892" y="926"/>
                  </a:cubicBezTo>
                  <a:cubicBezTo>
                    <a:pt x="858" y="926"/>
                    <a:pt x="833" y="902"/>
                    <a:pt x="833" y="867"/>
                  </a:cubicBezTo>
                  <a:lnTo>
                    <a:pt x="833" y="177"/>
                  </a:lnTo>
                  <a:cubicBezTo>
                    <a:pt x="833" y="143"/>
                    <a:pt x="858" y="118"/>
                    <a:pt x="892" y="118"/>
                  </a:cubicBezTo>
                  <a:close/>
                  <a:moveTo>
                    <a:pt x="1323" y="118"/>
                  </a:moveTo>
                  <a:cubicBezTo>
                    <a:pt x="1357" y="118"/>
                    <a:pt x="1382" y="143"/>
                    <a:pt x="1382" y="177"/>
                  </a:cubicBezTo>
                  <a:lnTo>
                    <a:pt x="1382" y="867"/>
                  </a:lnTo>
                  <a:cubicBezTo>
                    <a:pt x="1382" y="902"/>
                    <a:pt x="1357" y="926"/>
                    <a:pt x="1323" y="926"/>
                  </a:cubicBezTo>
                  <a:cubicBezTo>
                    <a:pt x="1289" y="926"/>
                    <a:pt x="1264" y="902"/>
                    <a:pt x="1264" y="867"/>
                  </a:cubicBezTo>
                  <a:lnTo>
                    <a:pt x="1264" y="177"/>
                  </a:lnTo>
                  <a:cubicBezTo>
                    <a:pt x="1264" y="143"/>
                    <a:pt x="1289" y="118"/>
                    <a:pt x="1323" y="118"/>
                  </a:cubicBezTo>
                  <a:close/>
                  <a:moveTo>
                    <a:pt x="1754" y="118"/>
                  </a:moveTo>
                  <a:cubicBezTo>
                    <a:pt x="1788" y="118"/>
                    <a:pt x="1813" y="143"/>
                    <a:pt x="1813" y="177"/>
                  </a:cubicBezTo>
                  <a:lnTo>
                    <a:pt x="1813" y="867"/>
                  </a:lnTo>
                  <a:cubicBezTo>
                    <a:pt x="1813" y="902"/>
                    <a:pt x="1788" y="926"/>
                    <a:pt x="1754" y="926"/>
                  </a:cubicBezTo>
                  <a:cubicBezTo>
                    <a:pt x="1720" y="926"/>
                    <a:pt x="1695" y="902"/>
                    <a:pt x="1695" y="867"/>
                  </a:cubicBezTo>
                  <a:lnTo>
                    <a:pt x="1695" y="177"/>
                  </a:lnTo>
                  <a:cubicBezTo>
                    <a:pt x="1695" y="143"/>
                    <a:pt x="1720" y="118"/>
                    <a:pt x="1754" y="118"/>
                  </a:cubicBezTo>
                  <a:close/>
                  <a:moveTo>
                    <a:pt x="1" y="1"/>
                  </a:moveTo>
                  <a:cubicBezTo>
                    <a:pt x="1" y="1"/>
                    <a:pt x="108" y="1010"/>
                    <a:pt x="456" y="1034"/>
                  </a:cubicBezTo>
                  <a:cubicBezTo>
                    <a:pt x="613" y="1044"/>
                    <a:pt x="872" y="1044"/>
                    <a:pt x="1108" y="1044"/>
                  </a:cubicBezTo>
                  <a:cubicBezTo>
                    <a:pt x="1343" y="1044"/>
                    <a:pt x="1602" y="1044"/>
                    <a:pt x="1759" y="1034"/>
                  </a:cubicBezTo>
                  <a:cubicBezTo>
                    <a:pt x="2107" y="1010"/>
                    <a:pt x="2214" y="1"/>
                    <a:pt x="2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4"/>
            <p:cNvSpPr/>
            <p:nvPr/>
          </p:nvSpPr>
          <p:spPr>
            <a:xfrm>
              <a:off x="4490574" y="3716955"/>
              <a:ext cx="259668" cy="14690"/>
            </a:xfrm>
            <a:custGeom>
              <a:avLst/>
              <a:gdLst/>
              <a:ahLst/>
              <a:cxnLst/>
              <a:rect l="l" t="t" r="r" b="b"/>
              <a:pathLst>
                <a:path w="2351" h="133" extrusionOk="0">
                  <a:moveTo>
                    <a:pt x="69" y="0"/>
                  </a:moveTo>
                  <a:cubicBezTo>
                    <a:pt x="30" y="0"/>
                    <a:pt x="0" y="30"/>
                    <a:pt x="0" y="64"/>
                  </a:cubicBezTo>
                  <a:cubicBezTo>
                    <a:pt x="0" y="103"/>
                    <a:pt x="30" y="133"/>
                    <a:pt x="69" y="133"/>
                  </a:cubicBezTo>
                  <a:lnTo>
                    <a:pt x="2282" y="133"/>
                  </a:lnTo>
                  <a:cubicBezTo>
                    <a:pt x="2317" y="133"/>
                    <a:pt x="2351" y="103"/>
                    <a:pt x="2351" y="64"/>
                  </a:cubicBezTo>
                  <a:cubicBezTo>
                    <a:pt x="2351" y="30"/>
                    <a:pt x="2317" y="0"/>
                    <a:pt x="22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4"/>
            <p:cNvSpPr/>
            <p:nvPr/>
          </p:nvSpPr>
          <p:spPr>
            <a:xfrm>
              <a:off x="4573299" y="3660186"/>
              <a:ext cx="94214" cy="62294"/>
            </a:xfrm>
            <a:custGeom>
              <a:avLst/>
              <a:gdLst/>
              <a:ahLst/>
              <a:cxnLst/>
              <a:rect l="l" t="t" r="r" b="b"/>
              <a:pathLst>
                <a:path w="853" h="564" extrusionOk="0">
                  <a:moveTo>
                    <a:pt x="427" y="0"/>
                  </a:moveTo>
                  <a:cubicBezTo>
                    <a:pt x="191" y="0"/>
                    <a:pt x="0" y="235"/>
                    <a:pt x="0" y="519"/>
                  </a:cubicBezTo>
                  <a:lnTo>
                    <a:pt x="0" y="563"/>
                  </a:lnTo>
                  <a:lnTo>
                    <a:pt x="113" y="563"/>
                  </a:lnTo>
                  <a:lnTo>
                    <a:pt x="113" y="519"/>
                  </a:lnTo>
                  <a:cubicBezTo>
                    <a:pt x="113" y="299"/>
                    <a:pt x="255" y="122"/>
                    <a:pt x="427" y="122"/>
                  </a:cubicBezTo>
                  <a:cubicBezTo>
                    <a:pt x="598" y="122"/>
                    <a:pt x="740" y="299"/>
                    <a:pt x="740" y="519"/>
                  </a:cubicBezTo>
                  <a:lnTo>
                    <a:pt x="740" y="563"/>
                  </a:lnTo>
                  <a:lnTo>
                    <a:pt x="853" y="563"/>
                  </a:lnTo>
                  <a:lnTo>
                    <a:pt x="853" y="519"/>
                  </a:lnTo>
                  <a:cubicBezTo>
                    <a:pt x="853" y="235"/>
                    <a:pt x="662"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24"/>
          <p:cNvGrpSpPr/>
          <p:nvPr/>
        </p:nvGrpSpPr>
        <p:grpSpPr>
          <a:xfrm>
            <a:off x="5753730" y="2864773"/>
            <a:ext cx="259226" cy="180695"/>
            <a:chOff x="5753730" y="2864773"/>
            <a:chExt cx="259226" cy="180695"/>
          </a:xfrm>
        </p:grpSpPr>
        <p:sp>
          <p:nvSpPr>
            <p:cNvPr id="687" name="Google Shape;687;p24"/>
            <p:cNvSpPr/>
            <p:nvPr/>
          </p:nvSpPr>
          <p:spPr>
            <a:xfrm>
              <a:off x="5761240" y="2930158"/>
              <a:ext cx="244094" cy="115310"/>
            </a:xfrm>
            <a:custGeom>
              <a:avLst/>
              <a:gdLst/>
              <a:ahLst/>
              <a:cxnLst/>
              <a:rect l="l" t="t" r="r" b="b"/>
              <a:pathLst>
                <a:path w="2210" h="1044" extrusionOk="0">
                  <a:moveTo>
                    <a:pt x="456" y="118"/>
                  </a:moveTo>
                  <a:cubicBezTo>
                    <a:pt x="491" y="118"/>
                    <a:pt x="520" y="143"/>
                    <a:pt x="520" y="177"/>
                  </a:cubicBezTo>
                  <a:lnTo>
                    <a:pt x="520" y="868"/>
                  </a:lnTo>
                  <a:cubicBezTo>
                    <a:pt x="520" y="902"/>
                    <a:pt x="491" y="926"/>
                    <a:pt x="456" y="926"/>
                  </a:cubicBezTo>
                  <a:cubicBezTo>
                    <a:pt x="427" y="926"/>
                    <a:pt x="398" y="902"/>
                    <a:pt x="398" y="868"/>
                  </a:cubicBezTo>
                  <a:lnTo>
                    <a:pt x="398" y="177"/>
                  </a:lnTo>
                  <a:cubicBezTo>
                    <a:pt x="398" y="143"/>
                    <a:pt x="427" y="118"/>
                    <a:pt x="456" y="118"/>
                  </a:cubicBezTo>
                  <a:close/>
                  <a:moveTo>
                    <a:pt x="887" y="118"/>
                  </a:moveTo>
                  <a:cubicBezTo>
                    <a:pt x="922" y="118"/>
                    <a:pt x="951" y="143"/>
                    <a:pt x="951" y="177"/>
                  </a:cubicBezTo>
                  <a:lnTo>
                    <a:pt x="951" y="868"/>
                  </a:lnTo>
                  <a:cubicBezTo>
                    <a:pt x="951" y="902"/>
                    <a:pt x="922" y="926"/>
                    <a:pt x="887" y="926"/>
                  </a:cubicBezTo>
                  <a:cubicBezTo>
                    <a:pt x="858" y="926"/>
                    <a:pt x="829" y="902"/>
                    <a:pt x="829" y="868"/>
                  </a:cubicBezTo>
                  <a:lnTo>
                    <a:pt x="829" y="177"/>
                  </a:lnTo>
                  <a:cubicBezTo>
                    <a:pt x="829" y="143"/>
                    <a:pt x="858" y="118"/>
                    <a:pt x="887" y="118"/>
                  </a:cubicBezTo>
                  <a:close/>
                  <a:moveTo>
                    <a:pt x="1318" y="118"/>
                  </a:moveTo>
                  <a:cubicBezTo>
                    <a:pt x="1353" y="118"/>
                    <a:pt x="1382" y="143"/>
                    <a:pt x="1382" y="177"/>
                  </a:cubicBezTo>
                  <a:lnTo>
                    <a:pt x="1382" y="868"/>
                  </a:lnTo>
                  <a:cubicBezTo>
                    <a:pt x="1382" y="902"/>
                    <a:pt x="1353" y="926"/>
                    <a:pt x="1318" y="926"/>
                  </a:cubicBezTo>
                  <a:cubicBezTo>
                    <a:pt x="1289" y="926"/>
                    <a:pt x="1260" y="902"/>
                    <a:pt x="1260" y="868"/>
                  </a:cubicBezTo>
                  <a:lnTo>
                    <a:pt x="1260" y="177"/>
                  </a:lnTo>
                  <a:cubicBezTo>
                    <a:pt x="1260" y="143"/>
                    <a:pt x="1289" y="118"/>
                    <a:pt x="1318" y="118"/>
                  </a:cubicBezTo>
                  <a:close/>
                  <a:moveTo>
                    <a:pt x="1749" y="118"/>
                  </a:moveTo>
                  <a:cubicBezTo>
                    <a:pt x="1784" y="118"/>
                    <a:pt x="1813" y="143"/>
                    <a:pt x="1813" y="177"/>
                  </a:cubicBezTo>
                  <a:lnTo>
                    <a:pt x="1813" y="868"/>
                  </a:lnTo>
                  <a:cubicBezTo>
                    <a:pt x="1813" y="902"/>
                    <a:pt x="1784" y="926"/>
                    <a:pt x="1749" y="926"/>
                  </a:cubicBezTo>
                  <a:cubicBezTo>
                    <a:pt x="1720" y="926"/>
                    <a:pt x="1691" y="902"/>
                    <a:pt x="1691" y="868"/>
                  </a:cubicBezTo>
                  <a:lnTo>
                    <a:pt x="1691" y="177"/>
                  </a:lnTo>
                  <a:cubicBezTo>
                    <a:pt x="1691" y="143"/>
                    <a:pt x="1720" y="118"/>
                    <a:pt x="1749" y="118"/>
                  </a:cubicBezTo>
                  <a:close/>
                  <a:moveTo>
                    <a:pt x="1" y="1"/>
                  </a:moveTo>
                  <a:cubicBezTo>
                    <a:pt x="1" y="1"/>
                    <a:pt x="104" y="1010"/>
                    <a:pt x="452" y="1034"/>
                  </a:cubicBezTo>
                  <a:cubicBezTo>
                    <a:pt x="608" y="1044"/>
                    <a:pt x="868" y="1044"/>
                    <a:pt x="1103" y="1044"/>
                  </a:cubicBezTo>
                  <a:cubicBezTo>
                    <a:pt x="1338" y="1044"/>
                    <a:pt x="1598" y="1044"/>
                    <a:pt x="1759" y="1034"/>
                  </a:cubicBezTo>
                  <a:cubicBezTo>
                    <a:pt x="2107" y="1010"/>
                    <a:pt x="2210" y="1"/>
                    <a:pt x="2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4"/>
            <p:cNvSpPr/>
            <p:nvPr/>
          </p:nvSpPr>
          <p:spPr>
            <a:xfrm>
              <a:off x="5753730" y="2920991"/>
              <a:ext cx="259226" cy="15242"/>
            </a:xfrm>
            <a:custGeom>
              <a:avLst/>
              <a:gdLst/>
              <a:ahLst/>
              <a:cxnLst/>
              <a:rect l="l" t="t" r="r" b="b"/>
              <a:pathLst>
                <a:path w="2347" h="138" extrusionOk="0">
                  <a:moveTo>
                    <a:pt x="69" y="0"/>
                  </a:moveTo>
                  <a:cubicBezTo>
                    <a:pt x="30" y="0"/>
                    <a:pt x="0" y="35"/>
                    <a:pt x="0" y="69"/>
                  </a:cubicBezTo>
                  <a:cubicBezTo>
                    <a:pt x="0" y="108"/>
                    <a:pt x="30" y="138"/>
                    <a:pt x="69" y="138"/>
                  </a:cubicBezTo>
                  <a:lnTo>
                    <a:pt x="2278" y="138"/>
                  </a:lnTo>
                  <a:cubicBezTo>
                    <a:pt x="2317" y="138"/>
                    <a:pt x="2346" y="108"/>
                    <a:pt x="2346" y="69"/>
                  </a:cubicBezTo>
                  <a:cubicBezTo>
                    <a:pt x="2346" y="35"/>
                    <a:pt x="2317" y="0"/>
                    <a:pt x="22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4"/>
            <p:cNvSpPr/>
            <p:nvPr/>
          </p:nvSpPr>
          <p:spPr>
            <a:xfrm>
              <a:off x="5835903" y="2864773"/>
              <a:ext cx="94766" cy="62294"/>
            </a:xfrm>
            <a:custGeom>
              <a:avLst/>
              <a:gdLst/>
              <a:ahLst/>
              <a:cxnLst/>
              <a:rect l="l" t="t" r="r" b="b"/>
              <a:pathLst>
                <a:path w="858" h="564" extrusionOk="0">
                  <a:moveTo>
                    <a:pt x="427" y="0"/>
                  </a:moveTo>
                  <a:cubicBezTo>
                    <a:pt x="192" y="0"/>
                    <a:pt x="1" y="235"/>
                    <a:pt x="1" y="519"/>
                  </a:cubicBezTo>
                  <a:lnTo>
                    <a:pt x="1" y="563"/>
                  </a:lnTo>
                  <a:lnTo>
                    <a:pt x="113" y="563"/>
                  </a:lnTo>
                  <a:lnTo>
                    <a:pt x="113" y="519"/>
                  </a:lnTo>
                  <a:cubicBezTo>
                    <a:pt x="113" y="299"/>
                    <a:pt x="255" y="118"/>
                    <a:pt x="427" y="118"/>
                  </a:cubicBezTo>
                  <a:cubicBezTo>
                    <a:pt x="603" y="118"/>
                    <a:pt x="740" y="299"/>
                    <a:pt x="740" y="519"/>
                  </a:cubicBezTo>
                  <a:lnTo>
                    <a:pt x="740" y="563"/>
                  </a:lnTo>
                  <a:lnTo>
                    <a:pt x="858" y="563"/>
                  </a:lnTo>
                  <a:lnTo>
                    <a:pt x="858" y="519"/>
                  </a:lnTo>
                  <a:cubicBezTo>
                    <a:pt x="858" y="235"/>
                    <a:pt x="667"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24"/>
          <p:cNvGrpSpPr/>
          <p:nvPr/>
        </p:nvGrpSpPr>
        <p:grpSpPr>
          <a:xfrm>
            <a:off x="4957295" y="2144202"/>
            <a:ext cx="259778" cy="180584"/>
            <a:chOff x="4957295" y="2144202"/>
            <a:chExt cx="259778" cy="180584"/>
          </a:xfrm>
        </p:grpSpPr>
        <p:sp>
          <p:nvSpPr>
            <p:cNvPr id="691" name="Google Shape;691;p24"/>
            <p:cNvSpPr/>
            <p:nvPr/>
          </p:nvSpPr>
          <p:spPr>
            <a:xfrm>
              <a:off x="4964916" y="2209145"/>
              <a:ext cx="244536" cy="115641"/>
            </a:xfrm>
            <a:custGeom>
              <a:avLst/>
              <a:gdLst/>
              <a:ahLst/>
              <a:cxnLst/>
              <a:rect l="l" t="t" r="r" b="b"/>
              <a:pathLst>
                <a:path w="2214" h="1047" extrusionOk="0">
                  <a:moveTo>
                    <a:pt x="461" y="118"/>
                  </a:moveTo>
                  <a:cubicBezTo>
                    <a:pt x="495" y="118"/>
                    <a:pt x="519" y="147"/>
                    <a:pt x="519" y="177"/>
                  </a:cubicBezTo>
                  <a:lnTo>
                    <a:pt x="519" y="867"/>
                  </a:lnTo>
                  <a:cubicBezTo>
                    <a:pt x="519" y="902"/>
                    <a:pt x="495" y="931"/>
                    <a:pt x="461" y="931"/>
                  </a:cubicBezTo>
                  <a:cubicBezTo>
                    <a:pt x="426" y="931"/>
                    <a:pt x="402" y="902"/>
                    <a:pt x="402" y="867"/>
                  </a:cubicBezTo>
                  <a:lnTo>
                    <a:pt x="402" y="177"/>
                  </a:lnTo>
                  <a:cubicBezTo>
                    <a:pt x="402" y="147"/>
                    <a:pt x="426" y="118"/>
                    <a:pt x="461" y="118"/>
                  </a:cubicBezTo>
                  <a:close/>
                  <a:moveTo>
                    <a:pt x="892" y="118"/>
                  </a:moveTo>
                  <a:cubicBezTo>
                    <a:pt x="926" y="118"/>
                    <a:pt x="950" y="147"/>
                    <a:pt x="950" y="177"/>
                  </a:cubicBezTo>
                  <a:lnTo>
                    <a:pt x="950" y="867"/>
                  </a:lnTo>
                  <a:cubicBezTo>
                    <a:pt x="950" y="902"/>
                    <a:pt x="926" y="931"/>
                    <a:pt x="892" y="931"/>
                  </a:cubicBezTo>
                  <a:cubicBezTo>
                    <a:pt x="857" y="931"/>
                    <a:pt x="833" y="902"/>
                    <a:pt x="833" y="867"/>
                  </a:cubicBezTo>
                  <a:lnTo>
                    <a:pt x="833" y="177"/>
                  </a:lnTo>
                  <a:cubicBezTo>
                    <a:pt x="833" y="147"/>
                    <a:pt x="857" y="118"/>
                    <a:pt x="892" y="118"/>
                  </a:cubicBezTo>
                  <a:close/>
                  <a:moveTo>
                    <a:pt x="1323" y="118"/>
                  </a:moveTo>
                  <a:cubicBezTo>
                    <a:pt x="1357" y="118"/>
                    <a:pt x="1381" y="147"/>
                    <a:pt x="1381" y="177"/>
                  </a:cubicBezTo>
                  <a:lnTo>
                    <a:pt x="1381" y="867"/>
                  </a:lnTo>
                  <a:cubicBezTo>
                    <a:pt x="1381" y="902"/>
                    <a:pt x="1357" y="931"/>
                    <a:pt x="1323" y="931"/>
                  </a:cubicBezTo>
                  <a:cubicBezTo>
                    <a:pt x="1288" y="931"/>
                    <a:pt x="1264" y="902"/>
                    <a:pt x="1264" y="867"/>
                  </a:cubicBezTo>
                  <a:lnTo>
                    <a:pt x="1264" y="177"/>
                  </a:lnTo>
                  <a:cubicBezTo>
                    <a:pt x="1264" y="147"/>
                    <a:pt x="1288" y="118"/>
                    <a:pt x="1323" y="118"/>
                  </a:cubicBezTo>
                  <a:close/>
                  <a:moveTo>
                    <a:pt x="1753" y="118"/>
                  </a:moveTo>
                  <a:cubicBezTo>
                    <a:pt x="1788" y="118"/>
                    <a:pt x="1812" y="147"/>
                    <a:pt x="1812" y="177"/>
                  </a:cubicBezTo>
                  <a:lnTo>
                    <a:pt x="1812" y="867"/>
                  </a:lnTo>
                  <a:cubicBezTo>
                    <a:pt x="1812" y="902"/>
                    <a:pt x="1788" y="931"/>
                    <a:pt x="1753" y="931"/>
                  </a:cubicBezTo>
                  <a:cubicBezTo>
                    <a:pt x="1719" y="931"/>
                    <a:pt x="1695" y="902"/>
                    <a:pt x="1695" y="867"/>
                  </a:cubicBezTo>
                  <a:lnTo>
                    <a:pt x="1695" y="177"/>
                  </a:lnTo>
                  <a:cubicBezTo>
                    <a:pt x="1695" y="147"/>
                    <a:pt x="1719" y="118"/>
                    <a:pt x="1753" y="118"/>
                  </a:cubicBezTo>
                  <a:close/>
                  <a:moveTo>
                    <a:pt x="0" y="1"/>
                  </a:moveTo>
                  <a:cubicBezTo>
                    <a:pt x="0" y="1"/>
                    <a:pt x="108" y="1014"/>
                    <a:pt x="456" y="1039"/>
                  </a:cubicBezTo>
                  <a:cubicBezTo>
                    <a:pt x="547" y="1045"/>
                    <a:pt x="675" y="1047"/>
                    <a:pt x="811" y="1047"/>
                  </a:cubicBezTo>
                  <a:cubicBezTo>
                    <a:pt x="908" y="1047"/>
                    <a:pt x="1010" y="1046"/>
                    <a:pt x="1107" y="1044"/>
                  </a:cubicBezTo>
                  <a:cubicBezTo>
                    <a:pt x="1204" y="1046"/>
                    <a:pt x="1306" y="1047"/>
                    <a:pt x="1403" y="1047"/>
                  </a:cubicBezTo>
                  <a:cubicBezTo>
                    <a:pt x="1539" y="1047"/>
                    <a:pt x="1667" y="1045"/>
                    <a:pt x="1758" y="1039"/>
                  </a:cubicBezTo>
                  <a:cubicBezTo>
                    <a:pt x="2106" y="1014"/>
                    <a:pt x="2214" y="1"/>
                    <a:pt x="2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4"/>
            <p:cNvSpPr/>
            <p:nvPr/>
          </p:nvSpPr>
          <p:spPr>
            <a:xfrm>
              <a:off x="4957295" y="2200530"/>
              <a:ext cx="259778" cy="15242"/>
            </a:xfrm>
            <a:custGeom>
              <a:avLst/>
              <a:gdLst/>
              <a:ahLst/>
              <a:cxnLst/>
              <a:rect l="l" t="t" r="r" b="b"/>
              <a:pathLst>
                <a:path w="2352" h="138" extrusionOk="0">
                  <a:moveTo>
                    <a:pt x="69" y="0"/>
                  </a:moveTo>
                  <a:cubicBezTo>
                    <a:pt x="35" y="0"/>
                    <a:pt x="1" y="30"/>
                    <a:pt x="1" y="69"/>
                  </a:cubicBezTo>
                  <a:cubicBezTo>
                    <a:pt x="1" y="103"/>
                    <a:pt x="35" y="137"/>
                    <a:pt x="69" y="137"/>
                  </a:cubicBezTo>
                  <a:lnTo>
                    <a:pt x="2283" y="137"/>
                  </a:lnTo>
                  <a:cubicBezTo>
                    <a:pt x="2317" y="137"/>
                    <a:pt x="2351" y="103"/>
                    <a:pt x="2351" y="69"/>
                  </a:cubicBezTo>
                  <a:cubicBezTo>
                    <a:pt x="2351" y="30"/>
                    <a:pt x="2317" y="0"/>
                    <a:pt x="2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4"/>
            <p:cNvSpPr/>
            <p:nvPr/>
          </p:nvSpPr>
          <p:spPr>
            <a:xfrm>
              <a:off x="5040020" y="2144202"/>
              <a:ext cx="94324" cy="62404"/>
            </a:xfrm>
            <a:custGeom>
              <a:avLst/>
              <a:gdLst/>
              <a:ahLst/>
              <a:cxnLst/>
              <a:rect l="l" t="t" r="r" b="b"/>
              <a:pathLst>
                <a:path w="854" h="565" extrusionOk="0">
                  <a:moveTo>
                    <a:pt x="427" y="1"/>
                  </a:moveTo>
                  <a:cubicBezTo>
                    <a:pt x="192" y="1"/>
                    <a:pt x="1" y="231"/>
                    <a:pt x="1" y="520"/>
                  </a:cubicBezTo>
                  <a:lnTo>
                    <a:pt x="1" y="564"/>
                  </a:lnTo>
                  <a:lnTo>
                    <a:pt x="114" y="564"/>
                  </a:lnTo>
                  <a:lnTo>
                    <a:pt x="114" y="520"/>
                  </a:lnTo>
                  <a:cubicBezTo>
                    <a:pt x="114" y="300"/>
                    <a:pt x="256" y="118"/>
                    <a:pt x="427" y="118"/>
                  </a:cubicBezTo>
                  <a:cubicBezTo>
                    <a:pt x="598" y="118"/>
                    <a:pt x="740" y="300"/>
                    <a:pt x="740" y="520"/>
                  </a:cubicBezTo>
                  <a:lnTo>
                    <a:pt x="740" y="564"/>
                  </a:lnTo>
                  <a:lnTo>
                    <a:pt x="853" y="564"/>
                  </a:lnTo>
                  <a:lnTo>
                    <a:pt x="853" y="520"/>
                  </a:lnTo>
                  <a:cubicBezTo>
                    <a:pt x="853" y="231"/>
                    <a:pt x="662" y="1"/>
                    <a:pt x="4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694;p24"/>
          <p:cNvGrpSpPr/>
          <p:nvPr/>
        </p:nvGrpSpPr>
        <p:grpSpPr>
          <a:xfrm>
            <a:off x="3709890" y="3058602"/>
            <a:ext cx="259778" cy="180584"/>
            <a:chOff x="3709890" y="3058602"/>
            <a:chExt cx="259778" cy="180584"/>
          </a:xfrm>
        </p:grpSpPr>
        <p:sp>
          <p:nvSpPr>
            <p:cNvPr id="695" name="Google Shape;695;p24"/>
            <p:cNvSpPr/>
            <p:nvPr/>
          </p:nvSpPr>
          <p:spPr>
            <a:xfrm>
              <a:off x="3717511" y="3123545"/>
              <a:ext cx="244536" cy="115641"/>
            </a:xfrm>
            <a:custGeom>
              <a:avLst/>
              <a:gdLst/>
              <a:ahLst/>
              <a:cxnLst/>
              <a:rect l="l" t="t" r="r" b="b"/>
              <a:pathLst>
                <a:path w="2214" h="1047" extrusionOk="0">
                  <a:moveTo>
                    <a:pt x="461" y="118"/>
                  </a:moveTo>
                  <a:cubicBezTo>
                    <a:pt x="495" y="118"/>
                    <a:pt x="519" y="147"/>
                    <a:pt x="519" y="177"/>
                  </a:cubicBezTo>
                  <a:lnTo>
                    <a:pt x="519" y="867"/>
                  </a:lnTo>
                  <a:cubicBezTo>
                    <a:pt x="519" y="902"/>
                    <a:pt x="495" y="931"/>
                    <a:pt x="461" y="931"/>
                  </a:cubicBezTo>
                  <a:cubicBezTo>
                    <a:pt x="426" y="931"/>
                    <a:pt x="402" y="902"/>
                    <a:pt x="402" y="867"/>
                  </a:cubicBezTo>
                  <a:lnTo>
                    <a:pt x="402" y="177"/>
                  </a:lnTo>
                  <a:cubicBezTo>
                    <a:pt x="402" y="147"/>
                    <a:pt x="426" y="118"/>
                    <a:pt x="461" y="118"/>
                  </a:cubicBezTo>
                  <a:close/>
                  <a:moveTo>
                    <a:pt x="892" y="118"/>
                  </a:moveTo>
                  <a:cubicBezTo>
                    <a:pt x="926" y="118"/>
                    <a:pt x="950" y="147"/>
                    <a:pt x="950" y="177"/>
                  </a:cubicBezTo>
                  <a:lnTo>
                    <a:pt x="950" y="867"/>
                  </a:lnTo>
                  <a:cubicBezTo>
                    <a:pt x="950" y="902"/>
                    <a:pt x="926" y="931"/>
                    <a:pt x="892" y="931"/>
                  </a:cubicBezTo>
                  <a:cubicBezTo>
                    <a:pt x="857" y="931"/>
                    <a:pt x="833" y="902"/>
                    <a:pt x="833" y="867"/>
                  </a:cubicBezTo>
                  <a:lnTo>
                    <a:pt x="833" y="177"/>
                  </a:lnTo>
                  <a:cubicBezTo>
                    <a:pt x="833" y="147"/>
                    <a:pt x="857" y="118"/>
                    <a:pt x="892" y="118"/>
                  </a:cubicBezTo>
                  <a:close/>
                  <a:moveTo>
                    <a:pt x="1323" y="118"/>
                  </a:moveTo>
                  <a:cubicBezTo>
                    <a:pt x="1357" y="118"/>
                    <a:pt x="1381" y="147"/>
                    <a:pt x="1381" y="177"/>
                  </a:cubicBezTo>
                  <a:lnTo>
                    <a:pt x="1381" y="867"/>
                  </a:lnTo>
                  <a:cubicBezTo>
                    <a:pt x="1381" y="902"/>
                    <a:pt x="1357" y="931"/>
                    <a:pt x="1323" y="931"/>
                  </a:cubicBezTo>
                  <a:cubicBezTo>
                    <a:pt x="1288" y="931"/>
                    <a:pt x="1264" y="902"/>
                    <a:pt x="1264" y="867"/>
                  </a:cubicBezTo>
                  <a:lnTo>
                    <a:pt x="1264" y="177"/>
                  </a:lnTo>
                  <a:cubicBezTo>
                    <a:pt x="1264" y="147"/>
                    <a:pt x="1288" y="118"/>
                    <a:pt x="1323" y="118"/>
                  </a:cubicBezTo>
                  <a:close/>
                  <a:moveTo>
                    <a:pt x="1753" y="118"/>
                  </a:moveTo>
                  <a:cubicBezTo>
                    <a:pt x="1788" y="118"/>
                    <a:pt x="1812" y="147"/>
                    <a:pt x="1812" y="177"/>
                  </a:cubicBezTo>
                  <a:lnTo>
                    <a:pt x="1812" y="867"/>
                  </a:lnTo>
                  <a:cubicBezTo>
                    <a:pt x="1812" y="902"/>
                    <a:pt x="1788" y="931"/>
                    <a:pt x="1753" y="931"/>
                  </a:cubicBezTo>
                  <a:cubicBezTo>
                    <a:pt x="1719" y="931"/>
                    <a:pt x="1695" y="902"/>
                    <a:pt x="1695" y="867"/>
                  </a:cubicBezTo>
                  <a:lnTo>
                    <a:pt x="1695" y="177"/>
                  </a:lnTo>
                  <a:cubicBezTo>
                    <a:pt x="1695" y="147"/>
                    <a:pt x="1719" y="118"/>
                    <a:pt x="1753" y="118"/>
                  </a:cubicBezTo>
                  <a:close/>
                  <a:moveTo>
                    <a:pt x="0" y="1"/>
                  </a:moveTo>
                  <a:cubicBezTo>
                    <a:pt x="0" y="1"/>
                    <a:pt x="108" y="1014"/>
                    <a:pt x="456" y="1039"/>
                  </a:cubicBezTo>
                  <a:cubicBezTo>
                    <a:pt x="547" y="1045"/>
                    <a:pt x="675" y="1047"/>
                    <a:pt x="811" y="1047"/>
                  </a:cubicBezTo>
                  <a:cubicBezTo>
                    <a:pt x="908" y="1047"/>
                    <a:pt x="1010" y="1046"/>
                    <a:pt x="1107" y="1044"/>
                  </a:cubicBezTo>
                  <a:cubicBezTo>
                    <a:pt x="1204" y="1046"/>
                    <a:pt x="1306" y="1047"/>
                    <a:pt x="1403" y="1047"/>
                  </a:cubicBezTo>
                  <a:cubicBezTo>
                    <a:pt x="1539" y="1047"/>
                    <a:pt x="1667" y="1045"/>
                    <a:pt x="1758" y="1039"/>
                  </a:cubicBezTo>
                  <a:cubicBezTo>
                    <a:pt x="2106" y="1014"/>
                    <a:pt x="2214" y="1"/>
                    <a:pt x="2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4"/>
            <p:cNvSpPr/>
            <p:nvPr/>
          </p:nvSpPr>
          <p:spPr>
            <a:xfrm>
              <a:off x="3709890" y="3114930"/>
              <a:ext cx="259778" cy="15242"/>
            </a:xfrm>
            <a:custGeom>
              <a:avLst/>
              <a:gdLst/>
              <a:ahLst/>
              <a:cxnLst/>
              <a:rect l="l" t="t" r="r" b="b"/>
              <a:pathLst>
                <a:path w="2352" h="138" extrusionOk="0">
                  <a:moveTo>
                    <a:pt x="69" y="0"/>
                  </a:moveTo>
                  <a:cubicBezTo>
                    <a:pt x="35" y="0"/>
                    <a:pt x="1" y="30"/>
                    <a:pt x="1" y="69"/>
                  </a:cubicBezTo>
                  <a:cubicBezTo>
                    <a:pt x="1" y="103"/>
                    <a:pt x="35" y="137"/>
                    <a:pt x="69" y="137"/>
                  </a:cubicBezTo>
                  <a:lnTo>
                    <a:pt x="2283" y="137"/>
                  </a:lnTo>
                  <a:cubicBezTo>
                    <a:pt x="2317" y="137"/>
                    <a:pt x="2351" y="103"/>
                    <a:pt x="2351" y="69"/>
                  </a:cubicBezTo>
                  <a:cubicBezTo>
                    <a:pt x="2351" y="30"/>
                    <a:pt x="2317" y="0"/>
                    <a:pt x="2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4"/>
            <p:cNvSpPr/>
            <p:nvPr/>
          </p:nvSpPr>
          <p:spPr>
            <a:xfrm>
              <a:off x="3792615" y="3058602"/>
              <a:ext cx="94324" cy="62404"/>
            </a:xfrm>
            <a:custGeom>
              <a:avLst/>
              <a:gdLst/>
              <a:ahLst/>
              <a:cxnLst/>
              <a:rect l="l" t="t" r="r" b="b"/>
              <a:pathLst>
                <a:path w="854" h="565" extrusionOk="0">
                  <a:moveTo>
                    <a:pt x="427" y="1"/>
                  </a:moveTo>
                  <a:cubicBezTo>
                    <a:pt x="192" y="1"/>
                    <a:pt x="1" y="231"/>
                    <a:pt x="1" y="520"/>
                  </a:cubicBezTo>
                  <a:lnTo>
                    <a:pt x="1" y="564"/>
                  </a:lnTo>
                  <a:lnTo>
                    <a:pt x="114" y="564"/>
                  </a:lnTo>
                  <a:lnTo>
                    <a:pt x="114" y="520"/>
                  </a:lnTo>
                  <a:cubicBezTo>
                    <a:pt x="114" y="300"/>
                    <a:pt x="256" y="118"/>
                    <a:pt x="427" y="118"/>
                  </a:cubicBezTo>
                  <a:cubicBezTo>
                    <a:pt x="598" y="118"/>
                    <a:pt x="740" y="300"/>
                    <a:pt x="740" y="520"/>
                  </a:cubicBezTo>
                  <a:lnTo>
                    <a:pt x="740" y="564"/>
                  </a:lnTo>
                  <a:lnTo>
                    <a:pt x="853" y="564"/>
                  </a:lnTo>
                  <a:lnTo>
                    <a:pt x="853" y="520"/>
                  </a:lnTo>
                  <a:cubicBezTo>
                    <a:pt x="853" y="231"/>
                    <a:pt x="662" y="1"/>
                    <a:pt x="4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xmlns:we="http://schemas.microsoft.com/office/webextensions/webextension/2010/11" xmlns:pca="http://schemas.microsoft.com/office/powerpoint/2013/contentapp">
        <mc:Choice Requires="we pca">
          <p:graphicFrame>
            <p:nvGraphicFramePr>
              <p:cNvPr id="2" name="Add-in 1">
                <a:extLst>
                  <a:ext uri="{FF2B5EF4-FFF2-40B4-BE49-F238E27FC236}">
                    <a16:creationId xmlns:a16="http://schemas.microsoft.com/office/drawing/2014/main" id="{735D7406-6E29-078A-DA2E-71E716616DDF}"/>
                  </a:ext>
                </a:extLst>
              </p:cNvPr>
              <p:cNvGraphicFramePr>
                <a:graphicFrameLocks noGrp="1"/>
              </p:cNvGraphicFramePr>
              <p:nvPr>
                <p:extLst>
                  <p:ext uri="{D42A27DB-BD31-4B8C-83A1-F6EECF244321}">
                    <p14:modId xmlns:p14="http://schemas.microsoft.com/office/powerpoint/2010/main" val="4030434771"/>
                  </p:ext>
                </p:extLst>
              </p:nvPr>
            </p:nvGraphicFramePr>
            <p:xfrm>
              <a:off x="501385" y="675455"/>
              <a:ext cx="8482693" cy="4491071"/>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2" name="Add-in 1">
                <a:extLst>
                  <a:ext uri="{FF2B5EF4-FFF2-40B4-BE49-F238E27FC236}">
                    <a16:creationId xmlns:a16="http://schemas.microsoft.com/office/drawing/2014/main" id="{735D7406-6E29-078A-DA2E-71E716616DDF}"/>
                  </a:ext>
                </a:extLst>
              </p:cNvPr>
              <p:cNvPicPr>
                <a:picLocks noGrp="1" noRot="1" noChangeAspect="1" noMove="1" noResize="1" noEditPoints="1" noAdjustHandles="1" noChangeArrowheads="1" noChangeShapeType="1"/>
              </p:cNvPicPr>
              <p:nvPr/>
            </p:nvPicPr>
            <p:blipFill>
              <a:blip r:embed="rId4"/>
              <a:stretch>
                <a:fillRect/>
              </a:stretch>
            </p:blipFill>
            <p:spPr>
              <a:xfrm>
                <a:off x="501385" y="675455"/>
                <a:ext cx="8482693" cy="4491071"/>
              </a:xfrm>
              <a:prstGeom prst="rect">
                <a:avLst/>
              </a:prstGeom>
            </p:spPr>
          </p:pic>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28DD0-8F34-8B32-EAC0-2913F939B22E}"/>
              </a:ext>
            </a:extLst>
          </p:cNvPr>
          <p:cNvSpPr>
            <a:spLocks noGrp="1"/>
          </p:cNvSpPr>
          <p:nvPr>
            <p:ph type="title"/>
          </p:nvPr>
        </p:nvSpPr>
        <p:spPr>
          <a:xfrm>
            <a:off x="2125801" y="874857"/>
            <a:ext cx="4892400" cy="387900"/>
          </a:xfrm>
        </p:spPr>
        <p:txBody>
          <a:bodyPr/>
          <a:lstStyle/>
          <a:p>
            <a:r>
              <a:rPr lang="en-US" dirty="0"/>
              <a:t>Problem</a:t>
            </a:r>
            <a:endParaRPr lang="id-ID" dirty="0"/>
          </a:p>
        </p:txBody>
      </p:sp>
      <p:sp>
        <p:nvSpPr>
          <p:cNvPr id="3" name="TextBox 2">
            <a:extLst>
              <a:ext uri="{FF2B5EF4-FFF2-40B4-BE49-F238E27FC236}">
                <a16:creationId xmlns:a16="http://schemas.microsoft.com/office/drawing/2014/main" id="{2C917247-4B8F-7389-96AE-A90AD0A38F7E}"/>
              </a:ext>
            </a:extLst>
          </p:cNvPr>
          <p:cNvSpPr txBox="1"/>
          <p:nvPr/>
        </p:nvSpPr>
        <p:spPr>
          <a:xfrm>
            <a:off x="2514102" y="1469571"/>
            <a:ext cx="4115797" cy="523220"/>
          </a:xfrm>
          <a:prstGeom prst="rect">
            <a:avLst/>
          </a:prstGeom>
          <a:noFill/>
        </p:spPr>
        <p:txBody>
          <a:bodyPr wrap="square" rtlCol="0">
            <a:spAutoFit/>
          </a:bodyPr>
          <a:lstStyle/>
          <a:p>
            <a:r>
              <a:rPr lang="en-US" dirty="0"/>
              <a:t>I want to buy a new smartphone but have little to no knowledge about gadget trend.</a:t>
            </a:r>
            <a:endParaRPr lang="id-ID" dirty="0"/>
          </a:p>
        </p:txBody>
      </p:sp>
      <p:sp>
        <p:nvSpPr>
          <p:cNvPr id="4" name="Title 1">
            <a:extLst>
              <a:ext uri="{FF2B5EF4-FFF2-40B4-BE49-F238E27FC236}">
                <a16:creationId xmlns:a16="http://schemas.microsoft.com/office/drawing/2014/main" id="{642BAE78-6DA2-8A22-C000-C9D225103BBB}"/>
              </a:ext>
            </a:extLst>
          </p:cNvPr>
          <p:cNvSpPr txBox="1">
            <a:spLocks/>
          </p:cNvSpPr>
          <p:nvPr/>
        </p:nvSpPr>
        <p:spPr>
          <a:xfrm>
            <a:off x="2125800" y="2199605"/>
            <a:ext cx="4892400" cy="387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Fira Sans Extra Condensed Medium"/>
              <a:buNone/>
              <a:defRPr sz="2400" b="0"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US" dirty="0"/>
              <a:t>Objective</a:t>
            </a:r>
            <a:endParaRPr lang="id-ID" dirty="0"/>
          </a:p>
        </p:txBody>
      </p:sp>
      <p:sp>
        <p:nvSpPr>
          <p:cNvPr id="5" name="TextBox 4">
            <a:extLst>
              <a:ext uri="{FF2B5EF4-FFF2-40B4-BE49-F238E27FC236}">
                <a16:creationId xmlns:a16="http://schemas.microsoft.com/office/drawing/2014/main" id="{95862EBB-95BA-585A-1136-8BAD89F3979C}"/>
              </a:ext>
            </a:extLst>
          </p:cNvPr>
          <p:cNvSpPr txBox="1"/>
          <p:nvPr/>
        </p:nvSpPr>
        <p:spPr>
          <a:xfrm>
            <a:off x="2514101" y="2794319"/>
            <a:ext cx="4115797" cy="738664"/>
          </a:xfrm>
          <a:prstGeom prst="rect">
            <a:avLst/>
          </a:prstGeom>
          <a:noFill/>
        </p:spPr>
        <p:txBody>
          <a:bodyPr wrap="square" rtlCol="0">
            <a:spAutoFit/>
          </a:bodyPr>
          <a:lstStyle/>
          <a:p>
            <a:r>
              <a:rPr lang="en-US" dirty="0"/>
              <a:t>Using my skills in data analysis, I am trying to find the best smartphone to purchase in consideration of the smartphone specification and my budget.</a:t>
            </a:r>
            <a:endParaRPr lang="id-ID" dirty="0"/>
          </a:p>
        </p:txBody>
      </p:sp>
    </p:spTree>
    <p:extLst>
      <p:ext uri="{BB962C8B-B14F-4D97-AF65-F5344CB8AC3E}">
        <p14:creationId xmlns:p14="http://schemas.microsoft.com/office/powerpoint/2010/main" val="28574780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673" name="Google Shape;673;p24"/>
          <p:cNvSpPr txBox="1">
            <a:spLocks noGrp="1"/>
          </p:cNvSpPr>
          <p:nvPr>
            <p:ph type="title"/>
          </p:nvPr>
        </p:nvSpPr>
        <p:spPr>
          <a:xfrm>
            <a:off x="2125800" y="107415"/>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Power BI Dashboard</a:t>
            </a:r>
            <a:endParaRPr dirty="0"/>
          </a:p>
        </p:txBody>
      </p:sp>
      <p:grpSp>
        <p:nvGrpSpPr>
          <p:cNvPr id="674" name="Google Shape;674;p24"/>
          <p:cNvGrpSpPr/>
          <p:nvPr/>
        </p:nvGrpSpPr>
        <p:grpSpPr>
          <a:xfrm>
            <a:off x="3757855" y="3742885"/>
            <a:ext cx="259226" cy="180695"/>
            <a:chOff x="3757855" y="3742885"/>
            <a:chExt cx="259226" cy="180695"/>
          </a:xfrm>
        </p:grpSpPr>
        <p:sp>
          <p:nvSpPr>
            <p:cNvPr id="675" name="Google Shape;675;p24"/>
            <p:cNvSpPr/>
            <p:nvPr/>
          </p:nvSpPr>
          <p:spPr>
            <a:xfrm>
              <a:off x="3765366" y="3808270"/>
              <a:ext cx="244094" cy="115310"/>
            </a:xfrm>
            <a:custGeom>
              <a:avLst/>
              <a:gdLst/>
              <a:ahLst/>
              <a:cxnLst/>
              <a:rect l="l" t="t" r="r" b="b"/>
              <a:pathLst>
                <a:path w="2210" h="1044" extrusionOk="0">
                  <a:moveTo>
                    <a:pt x="456" y="118"/>
                  </a:moveTo>
                  <a:cubicBezTo>
                    <a:pt x="491" y="118"/>
                    <a:pt x="520" y="143"/>
                    <a:pt x="520" y="177"/>
                  </a:cubicBezTo>
                  <a:lnTo>
                    <a:pt x="520" y="868"/>
                  </a:lnTo>
                  <a:cubicBezTo>
                    <a:pt x="520" y="902"/>
                    <a:pt x="491" y="926"/>
                    <a:pt x="456" y="926"/>
                  </a:cubicBezTo>
                  <a:cubicBezTo>
                    <a:pt x="427" y="926"/>
                    <a:pt x="398" y="902"/>
                    <a:pt x="398" y="868"/>
                  </a:cubicBezTo>
                  <a:lnTo>
                    <a:pt x="398" y="177"/>
                  </a:lnTo>
                  <a:cubicBezTo>
                    <a:pt x="398" y="143"/>
                    <a:pt x="427" y="118"/>
                    <a:pt x="456" y="118"/>
                  </a:cubicBezTo>
                  <a:close/>
                  <a:moveTo>
                    <a:pt x="887" y="118"/>
                  </a:moveTo>
                  <a:cubicBezTo>
                    <a:pt x="922" y="118"/>
                    <a:pt x="951" y="143"/>
                    <a:pt x="951" y="177"/>
                  </a:cubicBezTo>
                  <a:lnTo>
                    <a:pt x="951" y="868"/>
                  </a:lnTo>
                  <a:cubicBezTo>
                    <a:pt x="951" y="902"/>
                    <a:pt x="922" y="926"/>
                    <a:pt x="887" y="926"/>
                  </a:cubicBezTo>
                  <a:cubicBezTo>
                    <a:pt x="858" y="926"/>
                    <a:pt x="829" y="902"/>
                    <a:pt x="829" y="868"/>
                  </a:cubicBezTo>
                  <a:lnTo>
                    <a:pt x="829" y="177"/>
                  </a:lnTo>
                  <a:cubicBezTo>
                    <a:pt x="829" y="143"/>
                    <a:pt x="858" y="118"/>
                    <a:pt x="887" y="118"/>
                  </a:cubicBezTo>
                  <a:close/>
                  <a:moveTo>
                    <a:pt x="1318" y="118"/>
                  </a:moveTo>
                  <a:cubicBezTo>
                    <a:pt x="1353" y="118"/>
                    <a:pt x="1382" y="143"/>
                    <a:pt x="1382" y="177"/>
                  </a:cubicBezTo>
                  <a:lnTo>
                    <a:pt x="1382" y="868"/>
                  </a:lnTo>
                  <a:cubicBezTo>
                    <a:pt x="1382" y="902"/>
                    <a:pt x="1353" y="926"/>
                    <a:pt x="1318" y="926"/>
                  </a:cubicBezTo>
                  <a:cubicBezTo>
                    <a:pt x="1289" y="926"/>
                    <a:pt x="1260" y="902"/>
                    <a:pt x="1260" y="868"/>
                  </a:cubicBezTo>
                  <a:lnTo>
                    <a:pt x="1260" y="177"/>
                  </a:lnTo>
                  <a:cubicBezTo>
                    <a:pt x="1260" y="143"/>
                    <a:pt x="1289" y="118"/>
                    <a:pt x="1318" y="118"/>
                  </a:cubicBezTo>
                  <a:close/>
                  <a:moveTo>
                    <a:pt x="1749" y="118"/>
                  </a:moveTo>
                  <a:cubicBezTo>
                    <a:pt x="1784" y="118"/>
                    <a:pt x="1813" y="143"/>
                    <a:pt x="1813" y="177"/>
                  </a:cubicBezTo>
                  <a:lnTo>
                    <a:pt x="1813" y="868"/>
                  </a:lnTo>
                  <a:cubicBezTo>
                    <a:pt x="1813" y="902"/>
                    <a:pt x="1784" y="926"/>
                    <a:pt x="1749" y="926"/>
                  </a:cubicBezTo>
                  <a:cubicBezTo>
                    <a:pt x="1720" y="926"/>
                    <a:pt x="1691" y="902"/>
                    <a:pt x="1691" y="868"/>
                  </a:cubicBezTo>
                  <a:lnTo>
                    <a:pt x="1691" y="177"/>
                  </a:lnTo>
                  <a:cubicBezTo>
                    <a:pt x="1691" y="143"/>
                    <a:pt x="1720" y="118"/>
                    <a:pt x="1749" y="118"/>
                  </a:cubicBezTo>
                  <a:close/>
                  <a:moveTo>
                    <a:pt x="1" y="1"/>
                  </a:moveTo>
                  <a:cubicBezTo>
                    <a:pt x="1" y="1"/>
                    <a:pt x="104" y="1010"/>
                    <a:pt x="452" y="1034"/>
                  </a:cubicBezTo>
                  <a:cubicBezTo>
                    <a:pt x="608" y="1044"/>
                    <a:pt x="868" y="1044"/>
                    <a:pt x="1103" y="1044"/>
                  </a:cubicBezTo>
                  <a:cubicBezTo>
                    <a:pt x="1338" y="1044"/>
                    <a:pt x="1598" y="1044"/>
                    <a:pt x="1759" y="1034"/>
                  </a:cubicBezTo>
                  <a:cubicBezTo>
                    <a:pt x="2107" y="1010"/>
                    <a:pt x="2210" y="1"/>
                    <a:pt x="2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4"/>
            <p:cNvSpPr/>
            <p:nvPr/>
          </p:nvSpPr>
          <p:spPr>
            <a:xfrm>
              <a:off x="3757855" y="3799103"/>
              <a:ext cx="259226" cy="15242"/>
            </a:xfrm>
            <a:custGeom>
              <a:avLst/>
              <a:gdLst/>
              <a:ahLst/>
              <a:cxnLst/>
              <a:rect l="l" t="t" r="r" b="b"/>
              <a:pathLst>
                <a:path w="2347" h="138" extrusionOk="0">
                  <a:moveTo>
                    <a:pt x="69" y="0"/>
                  </a:moveTo>
                  <a:cubicBezTo>
                    <a:pt x="30" y="0"/>
                    <a:pt x="0" y="35"/>
                    <a:pt x="0" y="69"/>
                  </a:cubicBezTo>
                  <a:cubicBezTo>
                    <a:pt x="0" y="108"/>
                    <a:pt x="30" y="138"/>
                    <a:pt x="69" y="138"/>
                  </a:cubicBezTo>
                  <a:lnTo>
                    <a:pt x="2278" y="138"/>
                  </a:lnTo>
                  <a:cubicBezTo>
                    <a:pt x="2317" y="138"/>
                    <a:pt x="2346" y="108"/>
                    <a:pt x="2346" y="69"/>
                  </a:cubicBezTo>
                  <a:cubicBezTo>
                    <a:pt x="2346" y="35"/>
                    <a:pt x="2317" y="0"/>
                    <a:pt x="22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4"/>
            <p:cNvSpPr/>
            <p:nvPr/>
          </p:nvSpPr>
          <p:spPr>
            <a:xfrm>
              <a:off x="3840028" y="3742885"/>
              <a:ext cx="94766" cy="62294"/>
            </a:xfrm>
            <a:custGeom>
              <a:avLst/>
              <a:gdLst/>
              <a:ahLst/>
              <a:cxnLst/>
              <a:rect l="l" t="t" r="r" b="b"/>
              <a:pathLst>
                <a:path w="858" h="564" extrusionOk="0">
                  <a:moveTo>
                    <a:pt x="427" y="0"/>
                  </a:moveTo>
                  <a:cubicBezTo>
                    <a:pt x="192" y="0"/>
                    <a:pt x="1" y="235"/>
                    <a:pt x="1" y="519"/>
                  </a:cubicBezTo>
                  <a:lnTo>
                    <a:pt x="1" y="563"/>
                  </a:lnTo>
                  <a:lnTo>
                    <a:pt x="113" y="563"/>
                  </a:lnTo>
                  <a:lnTo>
                    <a:pt x="113" y="519"/>
                  </a:lnTo>
                  <a:cubicBezTo>
                    <a:pt x="113" y="299"/>
                    <a:pt x="255" y="118"/>
                    <a:pt x="427" y="118"/>
                  </a:cubicBezTo>
                  <a:cubicBezTo>
                    <a:pt x="603" y="118"/>
                    <a:pt x="740" y="299"/>
                    <a:pt x="740" y="519"/>
                  </a:cubicBezTo>
                  <a:lnTo>
                    <a:pt x="740" y="563"/>
                  </a:lnTo>
                  <a:lnTo>
                    <a:pt x="858" y="563"/>
                  </a:lnTo>
                  <a:lnTo>
                    <a:pt x="858" y="519"/>
                  </a:lnTo>
                  <a:cubicBezTo>
                    <a:pt x="858" y="235"/>
                    <a:pt x="667"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24"/>
          <p:cNvGrpSpPr/>
          <p:nvPr/>
        </p:nvGrpSpPr>
        <p:grpSpPr>
          <a:xfrm>
            <a:off x="4279796" y="2626798"/>
            <a:ext cx="259668" cy="180695"/>
            <a:chOff x="4279796" y="2626798"/>
            <a:chExt cx="259668" cy="180695"/>
          </a:xfrm>
        </p:grpSpPr>
        <p:sp>
          <p:nvSpPr>
            <p:cNvPr id="679" name="Google Shape;679;p24"/>
            <p:cNvSpPr/>
            <p:nvPr/>
          </p:nvSpPr>
          <p:spPr>
            <a:xfrm>
              <a:off x="4287307" y="2692183"/>
              <a:ext cx="244647" cy="115310"/>
            </a:xfrm>
            <a:custGeom>
              <a:avLst/>
              <a:gdLst/>
              <a:ahLst/>
              <a:cxnLst/>
              <a:rect l="l" t="t" r="r" b="b"/>
              <a:pathLst>
                <a:path w="2215" h="1044" extrusionOk="0">
                  <a:moveTo>
                    <a:pt x="461" y="118"/>
                  </a:moveTo>
                  <a:cubicBezTo>
                    <a:pt x="495" y="118"/>
                    <a:pt x="520" y="143"/>
                    <a:pt x="520" y="177"/>
                  </a:cubicBezTo>
                  <a:lnTo>
                    <a:pt x="520" y="867"/>
                  </a:lnTo>
                  <a:cubicBezTo>
                    <a:pt x="520" y="902"/>
                    <a:pt x="495" y="926"/>
                    <a:pt x="461" y="926"/>
                  </a:cubicBezTo>
                  <a:cubicBezTo>
                    <a:pt x="427" y="926"/>
                    <a:pt x="402" y="902"/>
                    <a:pt x="402" y="867"/>
                  </a:cubicBezTo>
                  <a:lnTo>
                    <a:pt x="402" y="177"/>
                  </a:lnTo>
                  <a:cubicBezTo>
                    <a:pt x="402" y="143"/>
                    <a:pt x="427" y="118"/>
                    <a:pt x="461" y="118"/>
                  </a:cubicBezTo>
                  <a:close/>
                  <a:moveTo>
                    <a:pt x="892" y="118"/>
                  </a:moveTo>
                  <a:cubicBezTo>
                    <a:pt x="926" y="118"/>
                    <a:pt x="951" y="143"/>
                    <a:pt x="951" y="177"/>
                  </a:cubicBezTo>
                  <a:lnTo>
                    <a:pt x="951" y="867"/>
                  </a:lnTo>
                  <a:cubicBezTo>
                    <a:pt x="951" y="902"/>
                    <a:pt x="926" y="926"/>
                    <a:pt x="892" y="926"/>
                  </a:cubicBezTo>
                  <a:cubicBezTo>
                    <a:pt x="858" y="926"/>
                    <a:pt x="833" y="902"/>
                    <a:pt x="833" y="867"/>
                  </a:cubicBezTo>
                  <a:lnTo>
                    <a:pt x="833" y="177"/>
                  </a:lnTo>
                  <a:cubicBezTo>
                    <a:pt x="833" y="143"/>
                    <a:pt x="858" y="118"/>
                    <a:pt x="892" y="118"/>
                  </a:cubicBezTo>
                  <a:close/>
                  <a:moveTo>
                    <a:pt x="1323" y="118"/>
                  </a:moveTo>
                  <a:cubicBezTo>
                    <a:pt x="1357" y="118"/>
                    <a:pt x="1382" y="143"/>
                    <a:pt x="1382" y="177"/>
                  </a:cubicBezTo>
                  <a:lnTo>
                    <a:pt x="1382" y="867"/>
                  </a:lnTo>
                  <a:cubicBezTo>
                    <a:pt x="1382" y="902"/>
                    <a:pt x="1357" y="926"/>
                    <a:pt x="1323" y="926"/>
                  </a:cubicBezTo>
                  <a:cubicBezTo>
                    <a:pt x="1289" y="926"/>
                    <a:pt x="1264" y="902"/>
                    <a:pt x="1264" y="867"/>
                  </a:cubicBezTo>
                  <a:lnTo>
                    <a:pt x="1264" y="177"/>
                  </a:lnTo>
                  <a:cubicBezTo>
                    <a:pt x="1264" y="143"/>
                    <a:pt x="1289" y="118"/>
                    <a:pt x="1323" y="118"/>
                  </a:cubicBezTo>
                  <a:close/>
                  <a:moveTo>
                    <a:pt x="1754" y="118"/>
                  </a:moveTo>
                  <a:cubicBezTo>
                    <a:pt x="1788" y="118"/>
                    <a:pt x="1813" y="143"/>
                    <a:pt x="1813" y="177"/>
                  </a:cubicBezTo>
                  <a:lnTo>
                    <a:pt x="1813" y="867"/>
                  </a:lnTo>
                  <a:cubicBezTo>
                    <a:pt x="1813" y="902"/>
                    <a:pt x="1788" y="926"/>
                    <a:pt x="1754" y="926"/>
                  </a:cubicBezTo>
                  <a:cubicBezTo>
                    <a:pt x="1720" y="926"/>
                    <a:pt x="1695" y="902"/>
                    <a:pt x="1695" y="867"/>
                  </a:cubicBezTo>
                  <a:lnTo>
                    <a:pt x="1695" y="177"/>
                  </a:lnTo>
                  <a:cubicBezTo>
                    <a:pt x="1695" y="143"/>
                    <a:pt x="1720" y="118"/>
                    <a:pt x="1754" y="118"/>
                  </a:cubicBezTo>
                  <a:close/>
                  <a:moveTo>
                    <a:pt x="1" y="1"/>
                  </a:moveTo>
                  <a:cubicBezTo>
                    <a:pt x="1" y="1"/>
                    <a:pt x="108" y="1010"/>
                    <a:pt x="456" y="1034"/>
                  </a:cubicBezTo>
                  <a:cubicBezTo>
                    <a:pt x="613" y="1044"/>
                    <a:pt x="872" y="1044"/>
                    <a:pt x="1108" y="1044"/>
                  </a:cubicBezTo>
                  <a:cubicBezTo>
                    <a:pt x="1343" y="1044"/>
                    <a:pt x="1602" y="1044"/>
                    <a:pt x="1759" y="1034"/>
                  </a:cubicBezTo>
                  <a:cubicBezTo>
                    <a:pt x="2107" y="1010"/>
                    <a:pt x="2214" y="1"/>
                    <a:pt x="2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4"/>
            <p:cNvSpPr/>
            <p:nvPr/>
          </p:nvSpPr>
          <p:spPr>
            <a:xfrm>
              <a:off x="4279796" y="2683568"/>
              <a:ext cx="259668" cy="14690"/>
            </a:xfrm>
            <a:custGeom>
              <a:avLst/>
              <a:gdLst/>
              <a:ahLst/>
              <a:cxnLst/>
              <a:rect l="l" t="t" r="r" b="b"/>
              <a:pathLst>
                <a:path w="2351" h="133" extrusionOk="0">
                  <a:moveTo>
                    <a:pt x="69" y="0"/>
                  </a:moveTo>
                  <a:cubicBezTo>
                    <a:pt x="30" y="0"/>
                    <a:pt x="0" y="30"/>
                    <a:pt x="0" y="64"/>
                  </a:cubicBezTo>
                  <a:cubicBezTo>
                    <a:pt x="0" y="103"/>
                    <a:pt x="30" y="133"/>
                    <a:pt x="69" y="133"/>
                  </a:cubicBezTo>
                  <a:lnTo>
                    <a:pt x="2282" y="133"/>
                  </a:lnTo>
                  <a:cubicBezTo>
                    <a:pt x="2317" y="133"/>
                    <a:pt x="2351" y="103"/>
                    <a:pt x="2351" y="64"/>
                  </a:cubicBezTo>
                  <a:cubicBezTo>
                    <a:pt x="2351" y="30"/>
                    <a:pt x="2317" y="0"/>
                    <a:pt x="22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4"/>
            <p:cNvSpPr/>
            <p:nvPr/>
          </p:nvSpPr>
          <p:spPr>
            <a:xfrm>
              <a:off x="4362521" y="2626798"/>
              <a:ext cx="94214" cy="62294"/>
            </a:xfrm>
            <a:custGeom>
              <a:avLst/>
              <a:gdLst/>
              <a:ahLst/>
              <a:cxnLst/>
              <a:rect l="l" t="t" r="r" b="b"/>
              <a:pathLst>
                <a:path w="853" h="564" extrusionOk="0">
                  <a:moveTo>
                    <a:pt x="427" y="0"/>
                  </a:moveTo>
                  <a:cubicBezTo>
                    <a:pt x="191" y="0"/>
                    <a:pt x="0" y="235"/>
                    <a:pt x="0" y="519"/>
                  </a:cubicBezTo>
                  <a:lnTo>
                    <a:pt x="0" y="563"/>
                  </a:lnTo>
                  <a:lnTo>
                    <a:pt x="113" y="563"/>
                  </a:lnTo>
                  <a:lnTo>
                    <a:pt x="113" y="519"/>
                  </a:lnTo>
                  <a:cubicBezTo>
                    <a:pt x="113" y="299"/>
                    <a:pt x="255" y="122"/>
                    <a:pt x="427" y="122"/>
                  </a:cubicBezTo>
                  <a:cubicBezTo>
                    <a:pt x="598" y="122"/>
                    <a:pt x="740" y="299"/>
                    <a:pt x="740" y="519"/>
                  </a:cubicBezTo>
                  <a:lnTo>
                    <a:pt x="740" y="563"/>
                  </a:lnTo>
                  <a:lnTo>
                    <a:pt x="853" y="563"/>
                  </a:lnTo>
                  <a:lnTo>
                    <a:pt x="853" y="519"/>
                  </a:lnTo>
                  <a:cubicBezTo>
                    <a:pt x="853" y="235"/>
                    <a:pt x="662"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24"/>
          <p:cNvGrpSpPr/>
          <p:nvPr/>
        </p:nvGrpSpPr>
        <p:grpSpPr>
          <a:xfrm>
            <a:off x="4490574" y="3660186"/>
            <a:ext cx="259668" cy="180695"/>
            <a:chOff x="4490574" y="3660186"/>
            <a:chExt cx="259668" cy="180695"/>
          </a:xfrm>
        </p:grpSpPr>
        <p:sp>
          <p:nvSpPr>
            <p:cNvPr id="683" name="Google Shape;683;p24"/>
            <p:cNvSpPr/>
            <p:nvPr/>
          </p:nvSpPr>
          <p:spPr>
            <a:xfrm>
              <a:off x="4498085" y="3725570"/>
              <a:ext cx="244647" cy="115310"/>
            </a:xfrm>
            <a:custGeom>
              <a:avLst/>
              <a:gdLst/>
              <a:ahLst/>
              <a:cxnLst/>
              <a:rect l="l" t="t" r="r" b="b"/>
              <a:pathLst>
                <a:path w="2215" h="1044" extrusionOk="0">
                  <a:moveTo>
                    <a:pt x="461" y="118"/>
                  </a:moveTo>
                  <a:cubicBezTo>
                    <a:pt x="495" y="118"/>
                    <a:pt x="520" y="143"/>
                    <a:pt x="520" y="177"/>
                  </a:cubicBezTo>
                  <a:lnTo>
                    <a:pt x="520" y="867"/>
                  </a:lnTo>
                  <a:cubicBezTo>
                    <a:pt x="520" y="902"/>
                    <a:pt x="495" y="926"/>
                    <a:pt x="461" y="926"/>
                  </a:cubicBezTo>
                  <a:cubicBezTo>
                    <a:pt x="427" y="926"/>
                    <a:pt x="402" y="902"/>
                    <a:pt x="402" y="867"/>
                  </a:cubicBezTo>
                  <a:lnTo>
                    <a:pt x="402" y="177"/>
                  </a:lnTo>
                  <a:cubicBezTo>
                    <a:pt x="402" y="143"/>
                    <a:pt x="427" y="118"/>
                    <a:pt x="461" y="118"/>
                  </a:cubicBezTo>
                  <a:close/>
                  <a:moveTo>
                    <a:pt x="892" y="118"/>
                  </a:moveTo>
                  <a:cubicBezTo>
                    <a:pt x="926" y="118"/>
                    <a:pt x="951" y="143"/>
                    <a:pt x="951" y="177"/>
                  </a:cubicBezTo>
                  <a:lnTo>
                    <a:pt x="951" y="867"/>
                  </a:lnTo>
                  <a:cubicBezTo>
                    <a:pt x="951" y="902"/>
                    <a:pt x="926" y="926"/>
                    <a:pt x="892" y="926"/>
                  </a:cubicBezTo>
                  <a:cubicBezTo>
                    <a:pt x="858" y="926"/>
                    <a:pt x="833" y="902"/>
                    <a:pt x="833" y="867"/>
                  </a:cubicBezTo>
                  <a:lnTo>
                    <a:pt x="833" y="177"/>
                  </a:lnTo>
                  <a:cubicBezTo>
                    <a:pt x="833" y="143"/>
                    <a:pt x="858" y="118"/>
                    <a:pt x="892" y="118"/>
                  </a:cubicBezTo>
                  <a:close/>
                  <a:moveTo>
                    <a:pt x="1323" y="118"/>
                  </a:moveTo>
                  <a:cubicBezTo>
                    <a:pt x="1357" y="118"/>
                    <a:pt x="1382" y="143"/>
                    <a:pt x="1382" y="177"/>
                  </a:cubicBezTo>
                  <a:lnTo>
                    <a:pt x="1382" y="867"/>
                  </a:lnTo>
                  <a:cubicBezTo>
                    <a:pt x="1382" y="902"/>
                    <a:pt x="1357" y="926"/>
                    <a:pt x="1323" y="926"/>
                  </a:cubicBezTo>
                  <a:cubicBezTo>
                    <a:pt x="1289" y="926"/>
                    <a:pt x="1264" y="902"/>
                    <a:pt x="1264" y="867"/>
                  </a:cubicBezTo>
                  <a:lnTo>
                    <a:pt x="1264" y="177"/>
                  </a:lnTo>
                  <a:cubicBezTo>
                    <a:pt x="1264" y="143"/>
                    <a:pt x="1289" y="118"/>
                    <a:pt x="1323" y="118"/>
                  </a:cubicBezTo>
                  <a:close/>
                  <a:moveTo>
                    <a:pt x="1754" y="118"/>
                  </a:moveTo>
                  <a:cubicBezTo>
                    <a:pt x="1788" y="118"/>
                    <a:pt x="1813" y="143"/>
                    <a:pt x="1813" y="177"/>
                  </a:cubicBezTo>
                  <a:lnTo>
                    <a:pt x="1813" y="867"/>
                  </a:lnTo>
                  <a:cubicBezTo>
                    <a:pt x="1813" y="902"/>
                    <a:pt x="1788" y="926"/>
                    <a:pt x="1754" y="926"/>
                  </a:cubicBezTo>
                  <a:cubicBezTo>
                    <a:pt x="1720" y="926"/>
                    <a:pt x="1695" y="902"/>
                    <a:pt x="1695" y="867"/>
                  </a:cubicBezTo>
                  <a:lnTo>
                    <a:pt x="1695" y="177"/>
                  </a:lnTo>
                  <a:cubicBezTo>
                    <a:pt x="1695" y="143"/>
                    <a:pt x="1720" y="118"/>
                    <a:pt x="1754" y="118"/>
                  </a:cubicBezTo>
                  <a:close/>
                  <a:moveTo>
                    <a:pt x="1" y="1"/>
                  </a:moveTo>
                  <a:cubicBezTo>
                    <a:pt x="1" y="1"/>
                    <a:pt x="108" y="1010"/>
                    <a:pt x="456" y="1034"/>
                  </a:cubicBezTo>
                  <a:cubicBezTo>
                    <a:pt x="613" y="1044"/>
                    <a:pt x="872" y="1044"/>
                    <a:pt x="1108" y="1044"/>
                  </a:cubicBezTo>
                  <a:cubicBezTo>
                    <a:pt x="1343" y="1044"/>
                    <a:pt x="1602" y="1044"/>
                    <a:pt x="1759" y="1034"/>
                  </a:cubicBezTo>
                  <a:cubicBezTo>
                    <a:pt x="2107" y="1010"/>
                    <a:pt x="2214" y="1"/>
                    <a:pt x="2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4"/>
            <p:cNvSpPr/>
            <p:nvPr/>
          </p:nvSpPr>
          <p:spPr>
            <a:xfrm>
              <a:off x="4490574" y="3716955"/>
              <a:ext cx="259668" cy="14690"/>
            </a:xfrm>
            <a:custGeom>
              <a:avLst/>
              <a:gdLst/>
              <a:ahLst/>
              <a:cxnLst/>
              <a:rect l="l" t="t" r="r" b="b"/>
              <a:pathLst>
                <a:path w="2351" h="133" extrusionOk="0">
                  <a:moveTo>
                    <a:pt x="69" y="0"/>
                  </a:moveTo>
                  <a:cubicBezTo>
                    <a:pt x="30" y="0"/>
                    <a:pt x="0" y="30"/>
                    <a:pt x="0" y="64"/>
                  </a:cubicBezTo>
                  <a:cubicBezTo>
                    <a:pt x="0" y="103"/>
                    <a:pt x="30" y="133"/>
                    <a:pt x="69" y="133"/>
                  </a:cubicBezTo>
                  <a:lnTo>
                    <a:pt x="2282" y="133"/>
                  </a:lnTo>
                  <a:cubicBezTo>
                    <a:pt x="2317" y="133"/>
                    <a:pt x="2351" y="103"/>
                    <a:pt x="2351" y="64"/>
                  </a:cubicBezTo>
                  <a:cubicBezTo>
                    <a:pt x="2351" y="30"/>
                    <a:pt x="2317" y="0"/>
                    <a:pt x="22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4"/>
            <p:cNvSpPr/>
            <p:nvPr/>
          </p:nvSpPr>
          <p:spPr>
            <a:xfrm>
              <a:off x="4573299" y="3660186"/>
              <a:ext cx="94214" cy="62294"/>
            </a:xfrm>
            <a:custGeom>
              <a:avLst/>
              <a:gdLst/>
              <a:ahLst/>
              <a:cxnLst/>
              <a:rect l="l" t="t" r="r" b="b"/>
              <a:pathLst>
                <a:path w="853" h="564" extrusionOk="0">
                  <a:moveTo>
                    <a:pt x="427" y="0"/>
                  </a:moveTo>
                  <a:cubicBezTo>
                    <a:pt x="191" y="0"/>
                    <a:pt x="0" y="235"/>
                    <a:pt x="0" y="519"/>
                  </a:cubicBezTo>
                  <a:lnTo>
                    <a:pt x="0" y="563"/>
                  </a:lnTo>
                  <a:lnTo>
                    <a:pt x="113" y="563"/>
                  </a:lnTo>
                  <a:lnTo>
                    <a:pt x="113" y="519"/>
                  </a:lnTo>
                  <a:cubicBezTo>
                    <a:pt x="113" y="299"/>
                    <a:pt x="255" y="122"/>
                    <a:pt x="427" y="122"/>
                  </a:cubicBezTo>
                  <a:cubicBezTo>
                    <a:pt x="598" y="122"/>
                    <a:pt x="740" y="299"/>
                    <a:pt x="740" y="519"/>
                  </a:cubicBezTo>
                  <a:lnTo>
                    <a:pt x="740" y="563"/>
                  </a:lnTo>
                  <a:lnTo>
                    <a:pt x="853" y="563"/>
                  </a:lnTo>
                  <a:lnTo>
                    <a:pt x="853" y="519"/>
                  </a:lnTo>
                  <a:cubicBezTo>
                    <a:pt x="853" y="235"/>
                    <a:pt x="662"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24"/>
          <p:cNvGrpSpPr/>
          <p:nvPr/>
        </p:nvGrpSpPr>
        <p:grpSpPr>
          <a:xfrm>
            <a:off x="5753730" y="2864773"/>
            <a:ext cx="259226" cy="180695"/>
            <a:chOff x="5753730" y="2864773"/>
            <a:chExt cx="259226" cy="180695"/>
          </a:xfrm>
        </p:grpSpPr>
        <p:sp>
          <p:nvSpPr>
            <p:cNvPr id="687" name="Google Shape;687;p24"/>
            <p:cNvSpPr/>
            <p:nvPr/>
          </p:nvSpPr>
          <p:spPr>
            <a:xfrm>
              <a:off x="5761240" y="2930158"/>
              <a:ext cx="244094" cy="115310"/>
            </a:xfrm>
            <a:custGeom>
              <a:avLst/>
              <a:gdLst/>
              <a:ahLst/>
              <a:cxnLst/>
              <a:rect l="l" t="t" r="r" b="b"/>
              <a:pathLst>
                <a:path w="2210" h="1044" extrusionOk="0">
                  <a:moveTo>
                    <a:pt x="456" y="118"/>
                  </a:moveTo>
                  <a:cubicBezTo>
                    <a:pt x="491" y="118"/>
                    <a:pt x="520" y="143"/>
                    <a:pt x="520" y="177"/>
                  </a:cubicBezTo>
                  <a:lnTo>
                    <a:pt x="520" y="868"/>
                  </a:lnTo>
                  <a:cubicBezTo>
                    <a:pt x="520" y="902"/>
                    <a:pt x="491" y="926"/>
                    <a:pt x="456" y="926"/>
                  </a:cubicBezTo>
                  <a:cubicBezTo>
                    <a:pt x="427" y="926"/>
                    <a:pt x="398" y="902"/>
                    <a:pt x="398" y="868"/>
                  </a:cubicBezTo>
                  <a:lnTo>
                    <a:pt x="398" y="177"/>
                  </a:lnTo>
                  <a:cubicBezTo>
                    <a:pt x="398" y="143"/>
                    <a:pt x="427" y="118"/>
                    <a:pt x="456" y="118"/>
                  </a:cubicBezTo>
                  <a:close/>
                  <a:moveTo>
                    <a:pt x="887" y="118"/>
                  </a:moveTo>
                  <a:cubicBezTo>
                    <a:pt x="922" y="118"/>
                    <a:pt x="951" y="143"/>
                    <a:pt x="951" y="177"/>
                  </a:cubicBezTo>
                  <a:lnTo>
                    <a:pt x="951" y="868"/>
                  </a:lnTo>
                  <a:cubicBezTo>
                    <a:pt x="951" y="902"/>
                    <a:pt x="922" y="926"/>
                    <a:pt x="887" y="926"/>
                  </a:cubicBezTo>
                  <a:cubicBezTo>
                    <a:pt x="858" y="926"/>
                    <a:pt x="829" y="902"/>
                    <a:pt x="829" y="868"/>
                  </a:cubicBezTo>
                  <a:lnTo>
                    <a:pt x="829" y="177"/>
                  </a:lnTo>
                  <a:cubicBezTo>
                    <a:pt x="829" y="143"/>
                    <a:pt x="858" y="118"/>
                    <a:pt x="887" y="118"/>
                  </a:cubicBezTo>
                  <a:close/>
                  <a:moveTo>
                    <a:pt x="1318" y="118"/>
                  </a:moveTo>
                  <a:cubicBezTo>
                    <a:pt x="1353" y="118"/>
                    <a:pt x="1382" y="143"/>
                    <a:pt x="1382" y="177"/>
                  </a:cubicBezTo>
                  <a:lnTo>
                    <a:pt x="1382" y="868"/>
                  </a:lnTo>
                  <a:cubicBezTo>
                    <a:pt x="1382" y="902"/>
                    <a:pt x="1353" y="926"/>
                    <a:pt x="1318" y="926"/>
                  </a:cubicBezTo>
                  <a:cubicBezTo>
                    <a:pt x="1289" y="926"/>
                    <a:pt x="1260" y="902"/>
                    <a:pt x="1260" y="868"/>
                  </a:cubicBezTo>
                  <a:lnTo>
                    <a:pt x="1260" y="177"/>
                  </a:lnTo>
                  <a:cubicBezTo>
                    <a:pt x="1260" y="143"/>
                    <a:pt x="1289" y="118"/>
                    <a:pt x="1318" y="118"/>
                  </a:cubicBezTo>
                  <a:close/>
                  <a:moveTo>
                    <a:pt x="1749" y="118"/>
                  </a:moveTo>
                  <a:cubicBezTo>
                    <a:pt x="1784" y="118"/>
                    <a:pt x="1813" y="143"/>
                    <a:pt x="1813" y="177"/>
                  </a:cubicBezTo>
                  <a:lnTo>
                    <a:pt x="1813" y="868"/>
                  </a:lnTo>
                  <a:cubicBezTo>
                    <a:pt x="1813" y="902"/>
                    <a:pt x="1784" y="926"/>
                    <a:pt x="1749" y="926"/>
                  </a:cubicBezTo>
                  <a:cubicBezTo>
                    <a:pt x="1720" y="926"/>
                    <a:pt x="1691" y="902"/>
                    <a:pt x="1691" y="868"/>
                  </a:cubicBezTo>
                  <a:lnTo>
                    <a:pt x="1691" y="177"/>
                  </a:lnTo>
                  <a:cubicBezTo>
                    <a:pt x="1691" y="143"/>
                    <a:pt x="1720" y="118"/>
                    <a:pt x="1749" y="118"/>
                  </a:cubicBezTo>
                  <a:close/>
                  <a:moveTo>
                    <a:pt x="1" y="1"/>
                  </a:moveTo>
                  <a:cubicBezTo>
                    <a:pt x="1" y="1"/>
                    <a:pt x="104" y="1010"/>
                    <a:pt x="452" y="1034"/>
                  </a:cubicBezTo>
                  <a:cubicBezTo>
                    <a:pt x="608" y="1044"/>
                    <a:pt x="868" y="1044"/>
                    <a:pt x="1103" y="1044"/>
                  </a:cubicBezTo>
                  <a:cubicBezTo>
                    <a:pt x="1338" y="1044"/>
                    <a:pt x="1598" y="1044"/>
                    <a:pt x="1759" y="1034"/>
                  </a:cubicBezTo>
                  <a:cubicBezTo>
                    <a:pt x="2107" y="1010"/>
                    <a:pt x="2210" y="1"/>
                    <a:pt x="2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4"/>
            <p:cNvSpPr/>
            <p:nvPr/>
          </p:nvSpPr>
          <p:spPr>
            <a:xfrm>
              <a:off x="5753730" y="2920991"/>
              <a:ext cx="259226" cy="15242"/>
            </a:xfrm>
            <a:custGeom>
              <a:avLst/>
              <a:gdLst/>
              <a:ahLst/>
              <a:cxnLst/>
              <a:rect l="l" t="t" r="r" b="b"/>
              <a:pathLst>
                <a:path w="2347" h="138" extrusionOk="0">
                  <a:moveTo>
                    <a:pt x="69" y="0"/>
                  </a:moveTo>
                  <a:cubicBezTo>
                    <a:pt x="30" y="0"/>
                    <a:pt x="0" y="35"/>
                    <a:pt x="0" y="69"/>
                  </a:cubicBezTo>
                  <a:cubicBezTo>
                    <a:pt x="0" y="108"/>
                    <a:pt x="30" y="138"/>
                    <a:pt x="69" y="138"/>
                  </a:cubicBezTo>
                  <a:lnTo>
                    <a:pt x="2278" y="138"/>
                  </a:lnTo>
                  <a:cubicBezTo>
                    <a:pt x="2317" y="138"/>
                    <a:pt x="2346" y="108"/>
                    <a:pt x="2346" y="69"/>
                  </a:cubicBezTo>
                  <a:cubicBezTo>
                    <a:pt x="2346" y="35"/>
                    <a:pt x="2317" y="0"/>
                    <a:pt x="22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4"/>
            <p:cNvSpPr/>
            <p:nvPr/>
          </p:nvSpPr>
          <p:spPr>
            <a:xfrm>
              <a:off x="5835903" y="2864773"/>
              <a:ext cx="94766" cy="62294"/>
            </a:xfrm>
            <a:custGeom>
              <a:avLst/>
              <a:gdLst/>
              <a:ahLst/>
              <a:cxnLst/>
              <a:rect l="l" t="t" r="r" b="b"/>
              <a:pathLst>
                <a:path w="858" h="564" extrusionOk="0">
                  <a:moveTo>
                    <a:pt x="427" y="0"/>
                  </a:moveTo>
                  <a:cubicBezTo>
                    <a:pt x="192" y="0"/>
                    <a:pt x="1" y="235"/>
                    <a:pt x="1" y="519"/>
                  </a:cubicBezTo>
                  <a:lnTo>
                    <a:pt x="1" y="563"/>
                  </a:lnTo>
                  <a:lnTo>
                    <a:pt x="113" y="563"/>
                  </a:lnTo>
                  <a:lnTo>
                    <a:pt x="113" y="519"/>
                  </a:lnTo>
                  <a:cubicBezTo>
                    <a:pt x="113" y="299"/>
                    <a:pt x="255" y="118"/>
                    <a:pt x="427" y="118"/>
                  </a:cubicBezTo>
                  <a:cubicBezTo>
                    <a:pt x="603" y="118"/>
                    <a:pt x="740" y="299"/>
                    <a:pt x="740" y="519"/>
                  </a:cubicBezTo>
                  <a:lnTo>
                    <a:pt x="740" y="563"/>
                  </a:lnTo>
                  <a:lnTo>
                    <a:pt x="858" y="563"/>
                  </a:lnTo>
                  <a:lnTo>
                    <a:pt x="858" y="519"/>
                  </a:lnTo>
                  <a:cubicBezTo>
                    <a:pt x="858" y="235"/>
                    <a:pt x="667"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24"/>
          <p:cNvGrpSpPr/>
          <p:nvPr/>
        </p:nvGrpSpPr>
        <p:grpSpPr>
          <a:xfrm>
            <a:off x="4957295" y="2144202"/>
            <a:ext cx="259778" cy="180584"/>
            <a:chOff x="4957295" y="2144202"/>
            <a:chExt cx="259778" cy="180584"/>
          </a:xfrm>
        </p:grpSpPr>
        <p:sp>
          <p:nvSpPr>
            <p:cNvPr id="691" name="Google Shape;691;p24"/>
            <p:cNvSpPr/>
            <p:nvPr/>
          </p:nvSpPr>
          <p:spPr>
            <a:xfrm>
              <a:off x="4964916" y="2209145"/>
              <a:ext cx="244536" cy="115641"/>
            </a:xfrm>
            <a:custGeom>
              <a:avLst/>
              <a:gdLst/>
              <a:ahLst/>
              <a:cxnLst/>
              <a:rect l="l" t="t" r="r" b="b"/>
              <a:pathLst>
                <a:path w="2214" h="1047" extrusionOk="0">
                  <a:moveTo>
                    <a:pt x="461" y="118"/>
                  </a:moveTo>
                  <a:cubicBezTo>
                    <a:pt x="495" y="118"/>
                    <a:pt x="519" y="147"/>
                    <a:pt x="519" y="177"/>
                  </a:cubicBezTo>
                  <a:lnTo>
                    <a:pt x="519" y="867"/>
                  </a:lnTo>
                  <a:cubicBezTo>
                    <a:pt x="519" y="902"/>
                    <a:pt x="495" y="931"/>
                    <a:pt x="461" y="931"/>
                  </a:cubicBezTo>
                  <a:cubicBezTo>
                    <a:pt x="426" y="931"/>
                    <a:pt x="402" y="902"/>
                    <a:pt x="402" y="867"/>
                  </a:cubicBezTo>
                  <a:lnTo>
                    <a:pt x="402" y="177"/>
                  </a:lnTo>
                  <a:cubicBezTo>
                    <a:pt x="402" y="147"/>
                    <a:pt x="426" y="118"/>
                    <a:pt x="461" y="118"/>
                  </a:cubicBezTo>
                  <a:close/>
                  <a:moveTo>
                    <a:pt x="892" y="118"/>
                  </a:moveTo>
                  <a:cubicBezTo>
                    <a:pt x="926" y="118"/>
                    <a:pt x="950" y="147"/>
                    <a:pt x="950" y="177"/>
                  </a:cubicBezTo>
                  <a:lnTo>
                    <a:pt x="950" y="867"/>
                  </a:lnTo>
                  <a:cubicBezTo>
                    <a:pt x="950" y="902"/>
                    <a:pt x="926" y="931"/>
                    <a:pt x="892" y="931"/>
                  </a:cubicBezTo>
                  <a:cubicBezTo>
                    <a:pt x="857" y="931"/>
                    <a:pt x="833" y="902"/>
                    <a:pt x="833" y="867"/>
                  </a:cubicBezTo>
                  <a:lnTo>
                    <a:pt x="833" y="177"/>
                  </a:lnTo>
                  <a:cubicBezTo>
                    <a:pt x="833" y="147"/>
                    <a:pt x="857" y="118"/>
                    <a:pt x="892" y="118"/>
                  </a:cubicBezTo>
                  <a:close/>
                  <a:moveTo>
                    <a:pt x="1323" y="118"/>
                  </a:moveTo>
                  <a:cubicBezTo>
                    <a:pt x="1357" y="118"/>
                    <a:pt x="1381" y="147"/>
                    <a:pt x="1381" y="177"/>
                  </a:cubicBezTo>
                  <a:lnTo>
                    <a:pt x="1381" y="867"/>
                  </a:lnTo>
                  <a:cubicBezTo>
                    <a:pt x="1381" y="902"/>
                    <a:pt x="1357" y="931"/>
                    <a:pt x="1323" y="931"/>
                  </a:cubicBezTo>
                  <a:cubicBezTo>
                    <a:pt x="1288" y="931"/>
                    <a:pt x="1264" y="902"/>
                    <a:pt x="1264" y="867"/>
                  </a:cubicBezTo>
                  <a:lnTo>
                    <a:pt x="1264" y="177"/>
                  </a:lnTo>
                  <a:cubicBezTo>
                    <a:pt x="1264" y="147"/>
                    <a:pt x="1288" y="118"/>
                    <a:pt x="1323" y="118"/>
                  </a:cubicBezTo>
                  <a:close/>
                  <a:moveTo>
                    <a:pt x="1753" y="118"/>
                  </a:moveTo>
                  <a:cubicBezTo>
                    <a:pt x="1788" y="118"/>
                    <a:pt x="1812" y="147"/>
                    <a:pt x="1812" y="177"/>
                  </a:cubicBezTo>
                  <a:lnTo>
                    <a:pt x="1812" y="867"/>
                  </a:lnTo>
                  <a:cubicBezTo>
                    <a:pt x="1812" y="902"/>
                    <a:pt x="1788" y="931"/>
                    <a:pt x="1753" y="931"/>
                  </a:cubicBezTo>
                  <a:cubicBezTo>
                    <a:pt x="1719" y="931"/>
                    <a:pt x="1695" y="902"/>
                    <a:pt x="1695" y="867"/>
                  </a:cubicBezTo>
                  <a:lnTo>
                    <a:pt x="1695" y="177"/>
                  </a:lnTo>
                  <a:cubicBezTo>
                    <a:pt x="1695" y="147"/>
                    <a:pt x="1719" y="118"/>
                    <a:pt x="1753" y="118"/>
                  </a:cubicBezTo>
                  <a:close/>
                  <a:moveTo>
                    <a:pt x="0" y="1"/>
                  </a:moveTo>
                  <a:cubicBezTo>
                    <a:pt x="0" y="1"/>
                    <a:pt x="108" y="1014"/>
                    <a:pt x="456" y="1039"/>
                  </a:cubicBezTo>
                  <a:cubicBezTo>
                    <a:pt x="547" y="1045"/>
                    <a:pt x="675" y="1047"/>
                    <a:pt x="811" y="1047"/>
                  </a:cubicBezTo>
                  <a:cubicBezTo>
                    <a:pt x="908" y="1047"/>
                    <a:pt x="1010" y="1046"/>
                    <a:pt x="1107" y="1044"/>
                  </a:cubicBezTo>
                  <a:cubicBezTo>
                    <a:pt x="1204" y="1046"/>
                    <a:pt x="1306" y="1047"/>
                    <a:pt x="1403" y="1047"/>
                  </a:cubicBezTo>
                  <a:cubicBezTo>
                    <a:pt x="1539" y="1047"/>
                    <a:pt x="1667" y="1045"/>
                    <a:pt x="1758" y="1039"/>
                  </a:cubicBezTo>
                  <a:cubicBezTo>
                    <a:pt x="2106" y="1014"/>
                    <a:pt x="2214" y="1"/>
                    <a:pt x="2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4"/>
            <p:cNvSpPr/>
            <p:nvPr/>
          </p:nvSpPr>
          <p:spPr>
            <a:xfrm>
              <a:off x="4957295" y="2200530"/>
              <a:ext cx="259778" cy="15242"/>
            </a:xfrm>
            <a:custGeom>
              <a:avLst/>
              <a:gdLst/>
              <a:ahLst/>
              <a:cxnLst/>
              <a:rect l="l" t="t" r="r" b="b"/>
              <a:pathLst>
                <a:path w="2352" h="138" extrusionOk="0">
                  <a:moveTo>
                    <a:pt x="69" y="0"/>
                  </a:moveTo>
                  <a:cubicBezTo>
                    <a:pt x="35" y="0"/>
                    <a:pt x="1" y="30"/>
                    <a:pt x="1" y="69"/>
                  </a:cubicBezTo>
                  <a:cubicBezTo>
                    <a:pt x="1" y="103"/>
                    <a:pt x="35" y="137"/>
                    <a:pt x="69" y="137"/>
                  </a:cubicBezTo>
                  <a:lnTo>
                    <a:pt x="2283" y="137"/>
                  </a:lnTo>
                  <a:cubicBezTo>
                    <a:pt x="2317" y="137"/>
                    <a:pt x="2351" y="103"/>
                    <a:pt x="2351" y="69"/>
                  </a:cubicBezTo>
                  <a:cubicBezTo>
                    <a:pt x="2351" y="30"/>
                    <a:pt x="2317" y="0"/>
                    <a:pt x="2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4"/>
            <p:cNvSpPr/>
            <p:nvPr/>
          </p:nvSpPr>
          <p:spPr>
            <a:xfrm>
              <a:off x="5040020" y="2144202"/>
              <a:ext cx="94324" cy="62404"/>
            </a:xfrm>
            <a:custGeom>
              <a:avLst/>
              <a:gdLst/>
              <a:ahLst/>
              <a:cxnLst/>
              <a:rect l="l" t="t" r="r" b="b"/>
              <a:pathLst>
                <a:path w="854" h="565" extrusionOk="0">
                  <a:moveTo>
                    <a:pt x="427" y="1"/>
                  </a:moveTo>
                  <a:cubicBezTo>
                    <a:pt x="192" y="1"/>
                    <a:pt x="1" y="231"/>
                    <a:pt x="1" y="520"/>
                  </a:cubicBezTo>
                  <a:lnTo>
                    <a:pt x="1" y="564"/>
                  </a:lnTo>
                  <a:lnTo>
                    <a:pt x="114" y="564"/>
                  </a:lnTo>
                  <a:lnTo>
                    <a:pt x="114" y="520"/>
                  </a:lnTo>
                  <a:cubicBezTo>
                    <a:pt x="114" y="300"/>
                    <a:pt x="256" y="118"/>
                    <a:pt x="427" y="118"/>
                  </a:cubicBezTo>
                  <a:cubicBezTo>
                    <a:pt x="598" y="118"/>
                    <a:pt x="740" y="300"/>
                    <a:pt x="740" y="520"/>
                  </a:cubicBezTo>
                  <a:lnTo>
                    <a:pt x="740" y="564"/>
                  </a:lnTo>
                  <a:lnTo>
                    <a:pt x="853" y="564"/>
                  </a:lnTo>
                  <a:lnTo>
                    <a:pt x="853" y="520"/>
                  </a:lnTo>
                  <a:cubicBezTo>
                    <a:pt x="853" y="231"/>
                    <a:pt x="662" y="1"/>
                    <a:pt x="4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694;p24"/>
          <p:cNvGrpSpPr/>
          <p:nvPr/>
        </p:nvGrpSpPr>
        <p:grpSpPr>
          <a:xfrm>
            <a:off x="3709890" y="3058602"/>
            <a:ext cx="259778" cy="180584"/>
            <a:chOff x="3709890" y="3058602"/>
            <a:chExt cx="259778" cy="180584"/>
          </a:xfrm>
        </p:grpSpPr>
        <p:sp>
          <p:nvSpPr>
            <p:cNvPr id="695" name="Google Shape;695;p24"/>
            <p:cNvSpPr/>
            <p:nvPr/>
          </p:nvSpPr>
          <p:spPr>
            <a:xfrm>
              <a:off x="3717511" y="3123545"/>
              <a:ext cx="244536" cy="115641"/>
            </a:xfrm>
            <a:custGeom>
              <a:avLst/>
              <a:gdLst/>
              <a:ahLst/>
              <a:cxnLst/>
              <a:rect l="l" t="t" r="r" b="b"/>
              <a:pathLst>
                <a:path w="2214" h="1047" extrusionOk="0">
                  <a:moveTo>
                    <a:pt x="461" y="118"/>
                  </a:moveTo>
                  <a:cubicBezTo>
                    <a:pt x="495" y="118"/>
                    <a:pt x="519" y="147"/>
                    <a:pt x="519" y="177"/>
                  </a:cubicBezTo>
                  <a:lnTo>
                    <a:pt x="519" y="867"/>
                  </a:lnTo>
                  <a:cubicBezTo>
                    <a:pt x="519" y="902"/>
                    <a:pt x="495" y="931"/>
                    <a:pt x="461" y="931"/>
                  </a:cubicBezTo>
                  <a:cubicBezTo>
                    <a:pt x="426" y="931"/>
                    <a:pt x="402" y="902"/>
                    <a:pt x="402" y="867"/>
                  </a:cubicBezTo>
                  <a:lnTo>
                    <a:pt x="402" y="177"/>
                  </a:lnTo>
                  <a:cubicBezTo>
                    <a:pt x="402" y="147"/>
                    <a:pt x="426" y="118"/>
                    <a:pt x="461" y="118"/>
                  </a:cubicBezTo>
                  <a:close/>
                  <a:moveTo>
                    <a:pt x="892" y="118"/>
                  </a:moveTo>
                  <a:cubicBezTo>
                    <a:pt x="926" y="118"/>
                    <a:pt x="950" y="147"/>
                    <a:pt x="950" y="177"/>
                  </a:cubicBezTo>
                  <a:lnTo>
                    <a:pt x="950" y="867"/>
                  </a:lnTo>
                  <a:cubicBezTo>
                    <a:pt x="950" y="902"/>
                    <a:pt x="926" y="931"/>
                    <a:pt x="892" y="931"/>
                  </a:cubicBezTo>
                  <a:cubicBezTo>
                    <a:pt x="857" y="931"/>
                    <a:pt x="833" y="902"/>
                    <a:pt x="833" y="867"/>
                  </a:cubicBezTo>
                  <a:lnTo>
                    <a:pt x="833" y="177"/>
                  </a:lnTo>
                  <a:cubicBezTo>
                    <a:pt x="833" y="147"/>
                    <a:pt x="857" y="118"/>
                    <a:pt x="892" y="118"/>
                  </a:cubicBezTo>
                  <a:close/>
                  <a:moveTo>
                    <a:pt x="1323" y="118"/>
                  </a:moveTo>
                  <a:cubicBezTo>
                    <a:pt x="1357" y="118"/>
                    <a:pt x="1381" y="147"/>
                    <a:pt x="1381" y="177"/>
                  </a:cubicBezTo>
                  <a:lnTo>
                    <a:pt x="1381" y="867"/>
                  </a:lnTo>
                  <a:cubicBezTo>
                    <a:pt x="1381" y="902"/>
                    <a:pt x="1357" y="931"/>
                    <a:pt x="1323" y="931"/>
                  </a:cubicBezTo>
                  <a:cubicBezTo>
                    <a:pt x="1288" y="931"/>
                    <a:pt x="1264" y="902"/>
                    <a:pt x="1264" y="867"/>
                  </a:cubicBezTo>
                  <a:lnTo>
                    <a:pt x="1264" y="177"/>
                  </a:lnTo>
                  <a:cubicBezTo>
                    <a:pt x="1264" y="147"/>
                    <a:pt x="1288" y="118"/>
                    <a:pt x="1323" y="118"/>
                  </a:cubicBezTo>
                  <a:close/>
                  <a:moveTo>
                    <a:pt x="1753" y="118"/>
                  </a:moveTo>
                  <a:cubicBezTo>
                    <a:pt x="1788" y="118"/>
                    <a:pt x="1812" y="147"/>
                    <a:pt x="1812" y="177"/>
                  </a:cubicBezTo>
                  <a:lnTo>
                    <a:pt x="1812" y="867"/>
                  </a:lnTo>
                  <a:cubicBezTo>
                    <a:pt x="1812" y="902"/>
                    <a:pt x="1788" y="931"/>
                    <a:pt x="1753" y="931"/>
                  </a:cubicBezTo>
                  <a:cubicBezTo>
                    <a:pt x="1719" y="931"/>
                    <a:pt x="1695" y="902"/>
                    <a:pt x="1695" y="867"/>
                  </a:cubicBezTo>
                  <a:lnTo>
                    <a:pt x="1695" y="177"/>
                  </a:lnTo>
                  <a:cubicBezTo>
                    <a:pt x="1695" y="147"/>
                    <a:pt x="1719" y="118"/>
                    <a:pt x="1753" y="118"/>
                  </a:cubicBezTo>
                  <a:close/>
                  <a:moveTo>
                    <a:pt x="0" y="1"/>
                  </a:moveTo>
                  <a:cubicBezTo>
                    <a:pt x="0" y="1"/>
                    <a:pt x="108" y="1014"/>
                    <a:pt x="456" y="1039"/>
                  </a:cubicBezTo>
                  <a:cubicBezTo>
                    <a:pt x="547" y="1045"/>
                    <a:pt x="675" y="1047"/>
                    <a:pt x="811" y="1047"/>
                  </a:cubicBezTo>
                  <a:cubicBezTo>
                    <a:pt x="908" y="1047"/>
                    <a:pt x="1010" y="1046"/>
                    <a:pt x="1107" y="1044"/>
                  </a:cubicBezTo>
                  <a:cubicBezTo>
                    <a:pt x="1204" y="1046"/>
                    <a:pt x="1306" y="1047"/>
                    <a:pt x="1403" y="1047"/>
                  </a:cubicBezTo>
                  <a:cubicBezTo>
                    <a:pt x="1539" y="1047"/>
                    <a:pt x="1667" y="1045"/>
                    <a:pt x="1758" y="1039"/>
                  </a:cubicBezTo>
                  <a:cubicBezTo>
                    <a:pt x="2106" y="1014"/>
                    <a:pt x="2214" y="1"/>
                    <a:pt x="2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4"/>
            <p:cNvSpPr/>
            <p:nvPr/>
          </p:nvSpPr>
          <p:spPr>
            <a:xfrm>
              <a:off x="3709890" y="3114930"/>
              <a:ext cx="259778" cy="15242"/>
            </a:xfrm>
            <a:custGeom>
              <a:avLst/>
              <a:gdLst/>
              <a:ahLst/>
              <a:cxnLst/>
              <a:rect l="l" t="t" r="r" b="b"/>
              <a:pathLst>
                <a:path w="2352" h="138" extrusionOk="0">
                  <a:moveTo>
                    <a:pt x="69" y="0"/>
                  </a:moveTo>
                  <a:cubicBezTo>
                    <a:pt x="35" y="0"/>
                    <a:pt x="1" y="30"/>
                    <a:pt x="1" y="69"/>
                  </a:cubicBezTo>
                  <a:cubicBezTo>
                    <a:pt x="1" y="103"/>
                    <a:pt x="35" y="137"/>
                    <a:pt x="69" y="137"/>
                  </a:cubicBezTo>
                  <a:lnTo>
                    <a:pt x="2283" y="137"/>
                  </a:lnTo>
                  <a:cubicBezTo>
                    <a:pt x="2317" y="137"/>
                    <a:pt x="2351" y="103"/>
                    <a:pt x="2351" y="69"/>
                  </a:cubicBezTo>
                  <a:cubicBezTo>
                    <a:pt x="2351" y="30"/>
                    <a:pt x="2317" y="0"/>
                    <a:pt x="2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4"/>
            <p:cNvSpPr/>
            <p:nvPr/>
          </p:nvSpPr>
          <p:spPr>
            <a:xfrm>
              <a:off x="3792615" y="3058602"/>
              <a:ext cx="94324" cy="62404"/>
            </a:xfrm>
            <a:custGeom>
              <a:avLst/>
              <a:gdLst/>
              <a:ahLst/>
              <a:cxnLst/>
              <a:rect l="l" t="t" r="r" b="b"/>
              <a:pathLst>
                <a:path w="854" h="565" extrusionOk="0">
                  <a:moveTo>
                    <a:pt x="427" y="1"/>
                  </a:moveTo>
                  <a:cubicBezTo>
                    <a:pt x="192" y="1"/>
                    <a:pt x="1" y="231"/>
                    <a:pt x="1" y="520"/>
                  </a:cubicBezTo>
                  <a:lnTo>
                    <a:pt x="1" y="564"/>
                  </a:lnTo>
                  <a:lnTo>
                    <a:pt x="114" y="564"/>
                  </a:lnTo>
                  <a:lnTo>
                    <a:pt x="114" y="520"/>
                  </a:lnTo>
                  <a:cubicBezTo>
                    <a:pt x="114" y="300"/>
                    <a:pt x="256" y="118"/>
                    <a:pt x="427" y="118"/>
                  </a:cubicBezTo>
                  <a:cubicBezTo>
                    <a:pt x="598" y="118"/>
                    <a:pt x="740" y="300"/>
                    <a:pt x="740" y="520"/>
                  </a:cubicBezTo>
                  <a:lnTo>
                    <a:pt x="740" y="564"/>
                  </a:lnTo>
                  <a:lnTo>
                    <a:pt x="853" y="564"/>
                  </a:lnTo>
                  <a:lnTo>
                    <a:pt x="853" y="520"/>
                  </a:lnTo>
                  <a:cubicBezTo>
                    <a:pt x="853" y="231"/>
                    <a:pt x="662" y="1"/>
                    <a:pt x="4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xmlns:we="http://schemas.microsoft.com/office/webextensions/webextension/2010/11" xmlns:pca="http://schemas.microsoft.com/office/powerpoint/2013/contentapp">
        <mc:Choice Requires="we pca">
          <p:graphicFrame>
            <p:nvGraphicFramePr>
              <p:cNvPr id="5" name="Add-in 4">
                <a:extLst>
                  <a:ext uri="{FF2B5EF4-FFF2-40B4-BE49-F238E27FC236}">
                    <a16:creationId xmlns:a16="http://schemas.microsoft.com/office/drawing/2014/main" id="{315F7D16-114C-DDBA-204C-195B27D1AA7D}"/>
                  </a:ext>
                </a:extLst>
              </p:cNvPr>
              <p:cNvGraphicFramePr>
                <a:graphicFrameLocks noGrp="1"/>
              </p:cNvGraphicFramePr>
              <p:nvPr>
                <p:extLst>
                  <p:ext uri="{D42A27DB-BD31-4B8C-83A1-F6EECF244321}">
                    <p14:modId xmlns:p14="http://schemas.microsoft.com/office/powerpoint/2010/main" val="125680742"/>
                  </p:ext>
                </p:extLst>
              </p:nvPr>
            </p:nvGraphicFramePr>
            <p:xfrm>
              <a:off x="790121" y="629917"/>
              <a:ext cx="7660569" cy="4355151"/>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5" name="Add-in 4">
                <a:extLst>
                  <a:ext uri="{FF2B5EF4-FFF2-40B4-BE49-F238E27FC236}">
                    <a16:creationId xmlns:a16="http://schemas.microsoft.com/office/drawing/2014/main" id="{315F7D16-114C-DDBA-204C-195B27D1AA7D}"/>
                  </a:ext>
                </a:extLst>
              </p:cNvPr>
              <p:cNvPicPr>
                <a:picLocks noGrp="1" noRot="1" noChangeAspect="1" noMove="1" noResize="1" noEditPoints="1" noAdjustHandles="1" noChangeArrowheads="1" noChangeShapeType="1"/>
              </p:cNvPicPr>
              <p:nvPr/>
            </p:nvPicPr>
            <p:blipFill>
              <a:blip r:embed="rId4"/>
              <a:stretch>
                <a:fillRect/>
              </a:stretch>
            </p:blipFill>
            <p:spPr>
              <a:xfrm>
                <a:off x="790121" y="629917"/>
                <a:ext cx="7660569" cy="4355151"/>
              </a:xfrm>
              <a:prstGeom prst="rect">
                <a:avLst/>
              </a:prstGeom>
            </p:spPr>
          </p:pic>
        </mc:Fallback>
      </mc:AlternateContent>
    </p:spTree>
    <p:extLst>
      <p:ext uri="{BB962C8B-B14F-4D97-AF65-F5344CB8AC3E}">
        <p14:creationId xmlns:p14="http://schemas.microsoft.com/office/powerpoint/2010/main" val="24068683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2" name="Google Shape;673;p24">
            <a:extLst>
              <a:ext uri="{FF2B5EF4-FFF2-40B4-BE49-F238E27FC236}">
                <a16:creationId xmlns:a16="http://schemas.microsoft.com/office/drawing/2014/main" id="{86BD68BC-B708-FACC-7FED-4F3BF2B854F5}"/>
              </a:ext>
            </a:extLst>
          </p:cNvPr>
          <p:cNvSpPr txBox="1">
            <a:spLocks/>
          </p:cNvSpPr>
          <p:nvPr/>
        </p:nvSpPr>
        <p:spPr>
          <a:xfrm>
            <a:off x="2125800" y="107415"/>
            <a:ext cx="4892400" cy="387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Fira Sans Extra Condensed Medium"/>
              <a:buNone/>
              <a:defRPr sz="2400" b="0"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id-ID"/>
              <a:t>Power BI Dashboard</a:t>
            </a:r>
            <a:endParaRPr lang="id-ID" dirty="0"/>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5" name="Add-in 4">
                <a:extLst>
                  <a:ext uri="{FF2B5EF4-FFF2-40B4-BE49-F238E27FC236}">
                    <a16:creationId xmlns:a16="http://schemas.microsoft.com/office/drawing/2014/main" id="{23121501-639A-04FC-8435-0C3736D39ED5}"/>
                  </a:ext>
                </a:extLst>
              </p:cNvPr>
              <p:cNvGraphicFramePr>
                <a:graphicFrameLocks noGrp="1"/>
              </p:cNvGraphicFramePr>
              <p:nvPr>
                <p:extLst>
                  <p:ext uri="{D42A27DB-BD31-4B8C-83A1-F6EECF244321}">
                    <p14:modId xmlns:p14="http://schemas.microsoft.com/office/powerpoint/2010/main" val="2484693699"/>
                  </p:ext>
                </p:extLst>
              </p:nvPr>
            </p:nvGraphicFramePr>
            <p:xfrm>
              <a:off x="684439" y="495315"/>
              <a:ext cx="7954736" cy="464818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5" name="Add-in 4">
                <a:extLst>
                  <a:ext uri="{FF2B5EF4-FFF2-40B4-BE49-F238E27FC236}">
                    <a16:creationId xmlns:a16="http://schemas.microsoft.com/office/drawing/2014/main" id="{23121501-639A-04FC-8435-0C3736D39ED5}"/>
                  </a:ext>
                </a:extLst>
              </p:cNvPr>
              <p:cNvPicPr>
                <a:picLocks noGrp="1" noRot="1" noChangeAspect="1" noMove="1" noResize="1" noEditPoints="1" noAdjustHandles="1" noChangeArrowheads="1" noChangeShapeType="1"/>
              </p:cNvPicPr>
              <p:nvPr/>
            </p:nvPicPr>
            <p:blipFill>
              <a:blip r:embed="rId4"/>
              <a:stretch>
                <a:fillRect/>
              </a:stretch>
            </p:blipFill>
            <p:spPr>
              <a:xfrm>
                <a:off x="684439" y="495315"/>
                <a:ext cx="7954736" cy="4648185"/>
              </a:xfrm>
              <a:prstGeom prst="rect">
                <a:avLst/>
              </a:prstGeom>
            </p:spPr>
          </p:pic>
        </mc:Fallback>
      </mc:AlternateContent>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987" name="Google Shape;987;p26"/>
          <p:cNvSpPr txBox="1">
            <a:spLocks noGrp="1"/>
          </p:cNvSpPr>
          <p:nvPr>
            <p:ph type="title"/>
          </p:nvPr>
        </p:nvSpPr>
        <p:spPr>
          <a:xfrm>
            <a:off x="2329908" y="2183850"/>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Predictive Machine Learning Model</a:t>
            </a:r>
            <a:endParaRPr dirty="0"/>
          </a:p>
        </p:txBody>
      </p:sp>
      <p:sp>
        <p:nvSpPr>
          <p:cNvPr id="2" name="TextBox 1">
            <a:extLst>
              <a:ext uri="{FF2B5EF4-FFF2-40B4-BE49-F238E27FC236}">
                <a16:creationId xmlns:a16="http://schemas.microsoft.com/office/drawing/2014/main" id="{A84795F0-BB0B-3FF4-94EB-B66FA6618143}"/>
              </a:ext>
            </a:extLst>
          </p:cNvPr>
          <p:cNvSpPr txBox="1"/>
          <p:nvPr/>
        </p:nvSpPr>
        <p:spPr>
          <a:xfrm>
            <a:off x="2525851" y="2683343"/>
            <a:ext cx="5001621" cy="954107"/>
          </a:xfrm>
          <a:prstGeom prst="rect">
            <a:avLst/>
          </a:prstGeom>
          <a:noFill/>
        </p:spPr>
        <p:txBody>
          <a:bodyPr wrap="square" rtlCol="0">
            <a:spAutoFit/>
          </a:bodyPr>
          <a:lstStyle/>
          <a:p>
            <a:r>
              <a:rPr lang="en-US" dirty="0"/>
              <a:t>For creating predictive model, I am using </a:t>
            </a:r>
            <a:r>
              <a:rPr lang="en-US" dirty="0" err="1"/>
              <a:t>XGBoost</a:t>
            </a:r>
            <a:r>
              <a:rPr lang="en-US" dirty="0"/>
              <a:t> Regressor. Using features like brand, screen size, pixel density, RAM, CPU, GPU, storage, main camera, front camera etc. to predict the price of smartphone.</a:t>
            </a:r>
            <a:endParaRPr lang="id-ID" dirty="0"/>
          </a:p>
        </p:txBody>
      </p:sp>
      <p:sp>
        <p:nvSpPr>
          <p:cNvPr id="3" name="TextBox 2">
            <a:extLst>
              <a:ext uri="{FF2B5EF4-FFF2-40B4-BE49-F238E27FC236}">
                <a16:creationId xmlns:a16="http://schemas.microsoft.com/office/drawing/2014/main" id="{AAB5F0E7-689F-E0CD-ED1C-18CE4B364F2A}"/>
              </a:ext>
            </a:extLst>
          </p:cNvPr>
          <p:cNvSpPr txBox="1"/>
          <p:nvPr/>
        </p:nvSpPr>
        <p:spPr>
          <a:xfrm>
            <a:off x="2525851" y="579664"/>
            <a:ext cx="4389299" cy="1169551"/>
          </a:xfrm>
          <a:prstGeom prst="rect">
            <a:avLst/>
          </a:prstGeom>
          <a:noFill/>
        </p:spPr>
        <p:txBody>
          <a:bodyPr wrap="square" rtlCol="0">
            <a:spAutoFit/>
          </a:bodyPr>
          <a:lstStyle/>
          <a:p>
            <a:r>
              <a:rPr lang="en-US" dirty="0"/>
              <a:t>Check here for the full dashboard:</a:t>
            </a:r>
          </a:p>
          <a:p>
            <a:r>
              <a:rPr lang="id-ID" dirty="0">
                <a:hlinkClick r:id="rId3"/>
              </a:rPr>
              <a:t>https://app.powerbi.com/view?r=eyJrIjoiMGZlYzRiYWYtY2U0OC00ZWJiLWJjZWYtMWFmMGJjMTZmMzUzIiwidCI6IjUwODkxNmEwLTdiODktNDNhMS1hZjRlLTcyZmUxNWFiYTViOSIsImMiOjEwfQ%3D%3D</a:t>
            </a:r>
            <a:endParaRPr lang="id-ID" dirty="0"/>
          </a:p>
        </p:txBody>
      </p:sp>
    </p:spTree>
    <p:extLst>
      <p:ext uri="{BB962C8B-B14F-4D97-AF65-F5344CB8AC3E}">
        <p14:creationId xmlns:p14="http://schemas.microsoft.com/office/powerpoint/2010/main" val="1621797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987" name="Google Shape;987;p26"/>
          <p:cNvSpPr txBox="1">
            <a:spLocks noGrp="1"/>
          </p:cNvSpPr>
          <p:nvPr>
            <p:ph type="title"/>
          </p:nvPr>
        </p:nvSpPr>
        <p:spPr>
          <a:xfrm>
            <a:off x="2125800" y="197221"/>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Sentiment Analysis</a:t>
            </a:r>
            <a:endParaRPr dirty="0"/>
          </a:p>
        </p:txBody>
      </p:sp>
      <p:sp>
        <p:nvSpPr>
          <p:cNvPr id="2" name="TextBox 1">
            <a:extLst>
              <a:ext uri="{FF2B5EF4-FFF2-40B4-BE49-F238E27FC236}">
                <a16:creationId xmlns:a16="http://schemas.microsoft.com/office/drawing/2014/main" id="{A84795F0-BB0B-3FF4-94EB-B66FA6618143}"/>
              </a:ext>
            </a:extLst>
          </p:cNvPr>
          <p:cNvSpPr txBox="1"/>
          <p:nvPr/>
        </p:nvSpPr>
        <p:spPr>
          <a:xfrm>
            <a:off x="2125800" y="585121"/>
            <a:ext cx="5001621" cy="1015663"/>
          </a:xfrm>
          <a:prstGeom prst="rect">
            <a:avLst/>
          </a:prstGeom>
          <a:noFill/>
        </p:spPr>
        <p:txBody>
          <a:bodyPr wrap="square" rtlCol="0">
            <a:spAutoFit/>
          </a:bodyPr>
          <a:lstStyle/>
          <a:p>
            <a:r>
              <a:rPr lang="en-US" sz="1200" dirty="0"/>
              <a:t>Sentiment analysis on </a:t>
            </a:r>
            <a:r>
              <a:rPr lang="en-US" sz="1200" dirty="0" err="1"/>
              <a:t>Infinix</a:t>
            </a:r>
            <a:r>
              <a:rPr lang="en-US" sz="1200" dirty="0"/>
              <a:t> Hot 40 Pro. I did analysis on reviews for </a:t>
            </a:r>
            <a:r>
              <a:rPr lang="en-US" sz="1200" dirty="0" err="1"/>
              <a:t>Infinix</a:t>
            </a:r>
            <a:r>
              <a:rPr lang="en-US" sz="1200" dirty="0"/>
              <a:t> product </a:t>
            </a:r>
            <a:r>
              <a:rPr lang="en-US" sz="1200" dirty="0" err="1"/>
              <a:t>Infinix</a:t>
            </a:r>
            <a:r>
              <a:rPr lang="en-US" sz="1200" dirty="0"/>
              <a:t> Hot 40 Pro using Natural Language Tool Kit (NLTK) package in Python. The way this package works is convert sentences into bag of words model and perform polarity test for each word using VADER Sentiment Analyzer.</a:t>
            </a:r>
            <a:endParaRPr lang="id-ID" sz="1200" dirty="0"/>
          </a:p>
        </p:txBody>
      </p:sp>
      <p:pic>
        <p:nvPicPr>
          <p:cNvPr id="5" name="Picture 4" descr="A pie chart with numbers and a circle&#10;&#10;Description automatically generated">
            <a:extLst>
              <a:ext uri="{FF2B5EF4-FFF2-40B4-BE49-F238E27FC236}">
                <a16:creationId xmlns:a16="http://schemas.microsoft.com/office/drawing/2014/main" id="{14619C3C-228A-2993-2F56-E7C4CC58478A}"/>
              </a:ext>
            </a:extLst>
          </p:cNvPr>
          <p:cNvPicPr>
            <a:picLocks noChangeAspect="1"/>
          </p:cNvPicPr>
          <p:nvPr/>
        </p:nvPicPr>
        <p:blipFill>
          <a:blip r:embed="rId3"/>
          <a:stretch>
            <a:fillRect/>
          </a:stretch>
        </p:blipFill>
        <p:spPr>
          <a:xfrm>
            <a:off x="0" y="1799432"/>
            <a:ext cx="3758239" cy="2957303"/>
          </a:xfrm>
          <a:prstGeom prst="rect">
            <a:avLst/>
          </a:prstGeom>
        </p:spPr>
      </p:pic>
      <p:pic>
        <p:nvPicPr>
          <p:cNvPr id="9" name="Picture 8" descr="A close up of words&#10;&#10;Description automatically generated">
            <a:extLst>
              <a:ext uri="{FF2B5EF4-FFF2-40B4-BE49-F238E27FC236}">
                <a16:creationId xmlns:a16="http://schemas.microsoft.com/office/drawing/2014/main" id="{C9DD689F-B83D-B137-03E6-539A29FABB25}"/>
              </a:ext>
            </a:extLst>
          </p:cNvPr>
          <p:cNvPicPr>
            <a:picLocks noChangeAspect="1"/>
          </p:cNvPicPr>
          <p:nvPr/>
        </p:nvPicPr>
        <p:blipFill>
          <a:blip r:embed="rId4"/>
          <a:stretch>
            <a:fillRect/>
          </a:stretch>
        </p:blipFill>
        <p:spPr>
          <a:xfrm>
            <a:off x="3758239" y="1897557"/>
            <a:ext cx="5385761" cy="276105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sp>
        <p:nvSpPr>
          <p:cNvPr id="4" name="TextBox 3">
            <a:extLst>
              <a:ext uri="{FF2B5EF4-FFF2-40B4-BE49-F238E27FC236}">
                <a16:creationId xmlns:a16="http://schemas.microsoft.com/office/drawing/2014/main" id="{50B9FE99-E369-E84F-76C2-871799B0023F}"/>
              </a:ext>
            </a:extLst>
          </p:cNvPr>
          <p:cNvSpPr txBox="1"/>
          <p:nvPr/>
        </p:nvSpPr>
        <p:spPr>
          <a:xfrm>
            <a:off x="2704419" y="1191986"/>
            <a:ext cx="3735161" cy="1015663"/>
          </a:xfrm>
          <a:prstGeom prst="rect">
            <a:avLst/>
          </a:prstGeom>
          <a:noFill/>
        </p:spPr>
        <p:txBody>
          <a:bodyPr wrap="square" rtlCol="0">
            <a:spAutoFit/>
          </a:bodyPr>
          <a:lstStyle/>
          <a:p>
            <a:pPr algn="ctr"/>
            <a:r>
              <a:rPr lang="en-US" sz="6000" b="1" dirty="0">
                <a:latin typeface="Calibri Light" panose="020F0302020204030204" pitchFamily="34" charset="0"/>
                <a:ea typeface="Calibri Light" panose="020F0302020204030204" pitchFamily="34" charset="0"/>
                <a:cs typeface="Calibri Light" panose="020F0302020204030204" pitchFamily="34" charset="0"/>
              </a:rPr>
              <a:t>Thank You</a:t>
            </a:r>
            <a:endParaRPr lang="id-ID" sz="6000" b="1" dirty="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5" name="TextBox 4">
            <a:extLst>
              <a:ext uri="{FF2B5EF4-FFF2-40B4-BE49-F238E27FC236}">
                <a16:creationId xmlns:a16="http://schemas.microsoft.com/office/drawing/2014/main" id="{68751975-CDE0-2E6C-59F8-FF20BC0696C4}"/>
              </a:ext>
            </a:extLst>
          </p:cNvPr>
          <p:cNvSpPr txBox="1"/>
          <p:nvPr/>
        </p:nvSpPr>
        <p:spPr>
          <a:xfrm>
            <a:off x="2792186" y="2359479"/>
            <a:ext cx="3820885" cy="738664"/>
          </a:xfrm>
          <a:prstGeom prst="rect">
            <a:avLst/>
          </a:prstGeom>
          <a:noFill/>
        </p:spPr>
        <p:txBody>
          <a:bodyPr wrap="square" rtlCol="0">
            <a:spAutoFit/>
          </a:bodyPr>
          <a:lstStyle/>
          <a:p>
            <a:r>
              <a:rPr lang="en-US" dirty="0"/>
              <a:t>Please, Check on my GitHub Repository for more technical details:</a:t>
            </a:r>
          </a:p>
          <a:p>
            <a:r>
              <a:rPr lang="en-US" dirty="0">
                <a:hlinkClick r:id="rId3"/>
              </a:rPr>
              <a:t>https://github.com/Freezycoffee/smartphone</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grpSp>
        <p:nvGrpSpPr>
          <p:cNvPr id="130" name="Google Shape;130;p16"/>
          <p:cNvGrpSpPr/>
          <p:nvPr/>
        </p:nvGrpSpPr>
        <p:grpSpPr>
          <a:xfrm>
            <a:off x="1023147" y="988468"/>
            <a:ext cx="7097705" cy="3166564"/>
            <a:chOff x="993206" y="1239169"/>
            <a:chExt cx="7097705" cy="3166564"/>
          </a:xfrm>
        </p:grpSpPr>
        <p:grpSp>
          <p:nvGrpSpPr>
            <p:cNvPr id="131" name="Google Shape;131;p16"/>
            <p:cNvGrpSpPr/>
            <p:nvPr/>
          </p:nvGrpSpPr>
          <p:grpSpPr>
            <a:xfrm>
              <a:off x="1154714" y="1239169"/>
              <a:ext cx="6936197" cy="488571"/>
              <a:chOff x="445950" y="2662825"/>
              <a:chExt cx="6528800" cy="459875"/>
            </a:xfrm>
          </p:grpSpPr>
          <p:sp>
            <p:nvSpPr>
              <p:cNvPr id="132" name="Google Shape;132;p16"/>
              <p:cNvSpPr/>
              <p:nvPr/>
            </p:nvSpPr>
            <p:spPr>
              <a:xfrm>
                <a:off x="445950" y="2928825"/>
                <a:ext cx="67475" cy="193875"/>
              </a:xfrm>
              <a:custGeom>
                <a:avLst/>
                <a:gdLst/>
                <a:ahLst/>
                <a:cxnLst/>
                <a:rect l="l" t="t" r="r" b="b"/>
                <a:pathLst>
                  <a:path w="2699" h="7755" extrusionOk="0">
                    <a:moveTo>
                      <a:pt x="1303" y="0"/>
                    </a:moveTo>
                    <a:cubicBezTo>
                      <a:pt x="590" y="0"/>
                      <a:pt x="0" y="590"/>
                      <a:pt x="0" y="1303"/>
                    </a:cubicBezTo>
                    <a:lnTo>
                      <a:pt x="0" y="6452"/>
                    </a:lnTo>
                    <a:cubicBezTo>
                      <a:pt x="0" y="7166"/>
                      <a:pt x="590" y="7755"/>
                      <a:pt x="1303" y="7755"/>
                    </a:cubicBezTo>
                    <a:lnTo>
                      <a:pt x="1396" y="7755"/>
                    </a:lnTo>
                    <a:cubicBezTo>
                      <a:pt x="2141" y="7755"/>
                      <a:pt x="2699" y="7166"/>
                      <a:pt x="2699" y="6452"/>
                    </a:cubicBezTo>
                    <a:lnTo>
                      <a:pt x="2699" y="1303"/>
                    </a:lnTo>
                    <a:cubicBezTo>
                      <a:pt x="2699" y="590"/>
                      <a:pt x="2141" y="0"/>
                      <a:pt x="1396"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a:off x="464550" y="2662825"/>
                <a:ext cx="6510200" cy="300925"/>
              </a:xfrm>
              <a:custGeom>
                <a:avLst/>
                <a:gdLst/>
                <a:ahLst/>
                <a:cxnLst/>
                <a:rect l="l" t="t" r="r" b="b"/>
                <a:pathLst>
                  <a:path w="260408" h="12037" extrusionOk="0">
                    <a:moveTo>
                      <a:pt x="20225" y="1"/>
                    </a:moveTo>
                    <a:cubicBezTo>
                      <a:pt x="11881" y="1"/>
                      <a:pt x="5770" y="1924"/>
                      <a:pt x="2544" y="5522"/>
                    </a:cubicBezTo>
                    <a:cubicBezTo>
                      <a:pt x="497" y="7818"/>
                      <a:pt x="94" y="10206"/>
                      <a:pt x="32" y="11416"/>
                    </a:cubicBezTo>
                    <a:cubicBezTo>
                      <a:pt x="1" y="11757"/>
                      <a:pt x="249" y="12036"/>
                      <a:pt x="590" y="12036"/>
                    </a:cubicBezTo>
                    <a:lnTo>
                      <a:pt x="621" y="12036"/>
                    </a:lnTo>
                    <a:cubicBezTo>
                      <a:pt x="900" y="12036"/>
                      <a:pt x="1179" y="11819"/>
                      <a:pt x="1179" y="11509"/>
                    </a:cubicBezTo>
                    <a:cubicBezTo>
                      <a:pt x="1241" y="10423"/>
                      <a:pt x="1614" y="8314"/>
                      <a:pt x="3413" y="6298"/>
                    </a:cubicBezTo>
                    <a:cubicBezTo>
                      <a:pt x="6391" y="2948"/>
                      <a:pt x="12222" y="1179"/>
                      <a:pt x="20225" y="1179"/>
                    </a:cubicBezTo>
                    <a:lnTo>
                      <a:pt x="259819" y="1179"/>
                    </a:lnTo>
                    <a:cubicBezTo>
                      <a:pt x="260129" y="1179"/>
                      <a:pt x="260408" y="931"/>
                      <a:pt x="260408" y="590"/>
                    </a:cubicBezTo>
                    <a:cubicBezTo>
                      <a:pt x="260408" y="280"/>
                      <a:pt x="260129" y="1"/>
                      <a:pt x="259819"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 name="Google Shape;134;p16"/>
            <p:cNvSpPr/>
            <p:nvPr/>
          </p:nvSpPr>
          <p:spPr>
            <a:xfrm>
              <a:off x="993206" y="1713615"/>
              <a:ext cx="1285779" cy="2692117"/>
            </a:xfrm>
            <a:custGeom>
              <a:avLst/>
              <a:gdLst/>
              <a:ahLst/>
              <a:cxnLst/>
              <a:rect l="l" t="t" r="r" b="b"/>
              <a:pathLst>
                <a:path w="7039" h="14738" extrusionOk="0">
                  <a:moveTo>
                    <a:pt x="716" y="1"/>
                  </a:moveTo>
                  <a:cubicBezTo>
                    <a:pt x="324" y="1"/>
                    <a:pt x="1" y="324"/>
                    <a:pt x="1" y="716"/>
                  </a:cubicBezTo>
                  <a:lnTo>
                    <a:pt x="1" y="14022"/>
                  </a:lnTo>
                  <a:cubicBezTo>
                    <a:pt x="1" y="14419"/>
                    <a:pt x="324" y="14737"/>
                    <a:pt x="716" y="14737"/>
                  </a:cubicBezTo>
                  <a:lnTo>
                    <a:pt x="6323" y="14737"/>
                  </a:lnTo>
                  <a:cubicBezTo>
                    <a:pt x="6720" y="14737"/>
                    <a:pt x="7038" y="14419"/>
                    <a:pt x="7038" y="14022"/>
                  </a:cubicBezTo>
                  <a:lnTo>
                    <a:pt x="7038" y="716"/>
                  </a:lnTo>
                  <a:cubicBezTo>
                    <a:pt x="7038" y="324"/>
                    <a:pt x="6720" y="1"/>
                    <a:pt x="6323"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6"/>
            <p:cNvSpPr/>
            <p:nvPr/>
          </p:nvSpPr>
          <p:spPr>
            <a:xfrm>
              <a:off x="1132762" y="1731516"/>
              <a:ext cx="1135446" cy="2531006"/>
            </a:xfrm>
            <a:custGeom>
              <a:avLst/>
              <a:gdLst/>
              <a:ahLst/>
              <a:cxnLst/>
              <a:rect l="l" t="t" r="r" b="b"/>
              <a:pathLst>
                <a:path w="6216" h="13856" extrusionOk="0">
                  <a:moveTo>
                    <a:pt x="1" y="1"/>
                  </a:moveTo>
                  <a:lnTo>
                    <a:pt x="6216" y="13856"/>
                  </a:lnTo>
                  <a:lnTo>
                    <a:pt x="6216" y="711"/>
                  </a:lnTo>
                  <a:cubicBezTo>
                    <a:pt x="6216" y="319"/>
                    <a:pt x="5902" y="1"/>
                    <a:pt x="5510" y="1"/>
                  </a:cubicBez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6"/>
            <p:cNvSpPr/>
            <p:nvPr/>
          </p:nvSpPr>
          <p:spPr>
            <a:xfrm>
              <a:off x="999600" y="1736083"/>
              <a:ext cx="1262398" cy="2657045"/>
            </a:xfrm>
            <a:custGeom>
              <a:avLst/>
              <a:gdLst/>
              <a:ahLst/>
              <a:cxnLst/>
              <a:rect l="l" t="t" r="r" b="b"/>
              <a:pathLst>
                <a:path w="6911" h="14546" extrusionOk="0">
                  <a:moveTo>
                    <a:pt x="6680" y="1817"/>
                  </a:moveTo>
                  <a:lnTo>
                    <a:pt x="6680" y="12597"/>
                  </a:lnTo>
                  <a:lnTo>
                    <a:pt x="201" y="12597"/>
                  </a:lnTo>
                  <a:lnTo>
                    <a:pt x="201" y="1817"/>
                  </a:lnTo>
                  <a:close/>
                  <a:moveTo>
                    <a:pt x="745" y="0"/>
                  </a:moveTo>
                  <a:cubicBezTo>
                    <a:pt x="358" y="0"/>
                    <a:pt x="0" y="284"/>
                    <a:pt x="0" y="676"/>
                  </a:cubicBezTo>
                  <a:lnTo>
                    <a:pt x="0" y="13821"/>
                  </a:lnTo>
                  <a:cubicBezTo>
                    <a:pt x="0" y="14213"/>
                    <a:pt x="358" y="14546"/>
                    <a:pt x="745" y="14546"/>
                  </a:cubicBezTo>
                  <a:lnTo>
                    <a:pt x="6254" y="14546"/>
                  </a:lnTo>
                  <a:cubicBezTo>
                    <a:pt x="6646" y="14546"/>
                    <a:pt x="6910" y="14213"/>
                    <a:pt x="6910" y="13821"/>
                  </a:cubicBezTo>
                  <a:lnTo>
                    <a:pt x="6910" y="676"/>
                  </a:lnTo>
                  <a:cubicBezTo>
                    <a:pt x="6910" y="284"/>
                    <a:pt x="6646" y="0"/>
                    <a:pt x="6254"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6"/>
            <p:cNvSpPr/>
            <p:nvPr/>
          </p:nvSpPr>
          <p:spPr>
            <a:xfrm>
              <a:off x="1501380" y="1916739"/>
              <a:ext cx="271258" cy="48589"/>
            </a:xfrm>
            <a:custGeom>
              <a:avLst/>
              <a:gdLst/>
              <a:ahLst/>
              <a:cxnLst/>
              <a:rect l="l" t="t" r="r" b="b"/>
              <a:pathLst>
                <a:path w="1485" h="266" extrusionOk="0">
                  <a:moveTo>
                    <a:pt x="123" y="1"/>
                  </a:moveTo>
                  <a:cubicBezTo>
                    <a:pt x="59" y="1"/>
                    <a:pt x="1" y="69"/>
                    <a:pt x="1" y="133"/>
                  </a:cubicBezTo>
                  <a:lnTo>
                    <a:pt x="1" y="148"/>
                  </a:lnTo>
                  <a:cubicBezTo>
                    <a:pt x="1" y="216"/>
                    <a:pt x="59" y="265"/>
                    <a:pt x="123" y="265"/>
                  </a:cubicBezTo>
                  <a:lnTo>
                    <a:pt x="1357" y="265"/>
                  </a:lnTo>
                  <a:cubicBezTo>
                    <a:pt x="1421" y="265"/>
                    <a:pt x="1485" y="216"/>
                    <a:pt x="1485" y="148"/>
                  </a:cubicBezTo>
                  <a:lnTo>
                    <a:pt x="1485" y="133"/>
                  </a:lnTo>
                  <a:cubicBezTo>
                    <a:pt x="1485" y="69"/>
                    <a:pt x="1421" y="1"/>
                    <a:pt x="1357"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6"/>
            <p:cNvSpPr/>
            <p:nvPr/>
          </p:nvSpPr>
          <p:spPr>
            <a:xfrm>
              <a:off x="1609700" y="1820109"/>
              <a:ext cx="42196" cy="48589"/>
            </a:xfrm>
            <a:custGeom>
              <a:avLst/>
              <a:gdLst/>
              <a:ahLst/>
              <a:cxnLst/>
              <a:rect l="l" t="t" r="r" b="b"/>
              <a:pathLst>
                <a:path w="231" h="266" extrusionOk="0">
                  <a:moveTo>
                    <a:pt x="103" y="1"/>
                  </a:moveTo>
                  <a:cubicBezTo>
                    <a:pt x="39" y="1"/>
                    <a:pt x="0" y="60"/>
                    <a:pt x="0" y="128"/>
                  </a:cubicBezTo>
                  <a:lnTo>
                    <a:pt x="0" y="143"/>
                  </a:lnTo>
                  <a:cubicBezTo>
                    <a:pt x="0" y="206"/>
                    <a:pt x="39" y="265"/>
                    <a:pt x="103" y="265"/>
                  </a:cubicBezTo>
                  <a:lnTo>
                    <a:pt x="118" y="265"/>
                  </a:lnTo>
                  <a:cubicBezTo>
                    <a:pt x="186" y="265"/>
                    <a:pt x="230" y="206"/>
                    <a:pt x="230" y="143"/>
                  </a:cubicBezTo>
                  <a:lnTo>
                    <a:pt x="230" y="128"/>
                  </a:lnTo>
                  <a:cubicBezTo>
                    <a:pt x="230" y="60"/>
                    <a:pt x="186" y="1"/>
                    <a:pt x="118"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1505033" y="4074561"/>
              <a:ext cx="261394" cy="262307"/>
            </a:xfrm>
            <a:custGeom>
              <a:avLst/>
              <a:gdLst/>
              <a:ahLst/>
              <a:cxnLst/>
              <a:rect l="l" t="t" r="r" b="b"/>
              <a:pathLst>
                <a:path w="1431" h="1436" extrusionOk="0">
                  <a:moveTo>
                    <a:pt x="715" y="0"/>
                  </a:moveTo>
                  <a:cubicBezTo>
                    <a:pt x="319" y="0"/>
                    <a:pt x="0" y="323"/>
                    <a:pt x="0" y="720"/>
                  </a:cubicBezTo>
                  <a:cubicBezTo>
                    <a:pt x="0" y="1112"/>
                    <a:pt x="319" y="1435"/>
                    <a:pt x="715" y="1435"/>
                  </a:cubicBezTo>
                  <a:cubicBezTo>
                    <a:pt x="1112" y="1435"/>
                    <a:pt x="1430" y="1112"/>
                    <a:pt x="1430" y="720"/>
                  </a:cubicBezTo>
                  <a:cubicBezTo>
                    <a:pt x="1430" y="323"/>
                    <a:pt x="1112" y="0"/>
                    <a:pt x="715"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roup 34">
            <a:extLst>
              <a:ext uri="{FF2B5EF4-FFF2-40B4-BE49-F238E27FC236}">
                <a16:creationId xmlns:a16="http://schemas.microsoft.com/office/drawing/2014/main" id="{AC8AA878-758C-24A7-9D72-4A51439A3220}"/>
              </a:ext>
            </a:extLst>
          </p:cNvPr>
          <p:cNvGrpSpPr/>
          <p:nvPr/>
        </p:nvGrpSpPr>
        <p:grpSpPr>
          <a:xfrm>
            <a:off x="2611731" y="1462914"/>
            <a:ext cx="5502728" cy="2692117"/>
            <a:chOff x="2611731" y="1462914"/>
            <a:chExt cx="5502728" cy="2692117"/>
          </a:xfrm>
        </p:grpSpPr>
        <p:sp>
          <p:nvSpPr>
            <p:cNvPr id="30" name="Rectangle: Rounded Corners 29">
              <a:extLst>
                <a:ext uri="{FF2B5EF4-FFF2-40B4-BE49-F238E27FC236}">
                  <a16:creationId xmlns:a16="http://schemas.microsoft.com/office/drawing/2014/main" id="{39903CC1-F3C0-8E91-2FBD-C344B5B773BA}"/>
                </a:ext>
              </a:extLst>
            </p:cNvPr>
            <p:cNvSpPr/>
            <p:nvPr/>
          </p:nvSpPr>
          <p:spPr>
            <a:xfrm>
              <a:off x="2611731" y="1462914"/>
              <a:ext cx="5502728" cy="2692117"/>
            </a:xfrm>
            <a:prstGeom prst="roundRect">
              <a:avLst/>
            </a:prstGeom>
            <a:solidFill>
              <a:schemeClr val="bg2"/>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d-ID"/>
            </a:p>
          </p:txBody>
        </p:sp>
        <p:sp>
          <p:nvSpPr>
            <p:cNvPr id="32" name="Rectangle: Rounded Corners 31">
              <a:extLst>
                <a:ext uri="{FF2B5EF4-FFF2-40B4-BE49-F238E27FC236}">
                  <a16:creationId xmlns:a16="http://schemas.microsoft.com/office/drawing/2014/main" id="{F0C8408B-7E0E-78A4-BD7F-75241EF2FB81}"/>
                </a:ext>
              </a:extLst>
            </p:cNvPr>
            <p:cNvSpPr/>
            <p:nvPr/>
          </p:nvSpPr>
          <p:spPr>
            <a:xfrm>
              <a:off x="2797372" y="1556989"/>
              <a:ext cx="5118144" cy="250396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d-ID"/>
            </a:p>
          </p:txBody>
        </p:sp>
        <p:sp>
          <p:nvSpPr>
            <p:cNvPr id="33" name="Oval 32">
              <a:extLst>
                <a:ext uri="{FF2B5EF4-FFF2-40B4-BE49-F238E27FC236}">
                  <a16:creationId xmlns:a16="http://schemas.microsoft.com/office/drawing/2014/main" id="{7237A2BD-8AF0-9162-ABB2-C5533411E04A}"/>
                </a:ext>
              </a:extLst>
            </p:cNvPr>
            <p:cNvSpPr/>
            <p:nvPr/>
          </p:nvSpPr>
          <p:spPr>
            <a:xfrm>
              <a:off x="2722404" y="2678343"/>
              <a:ext cx="175917" cy="187321"/>
            </a:xfrm>
            <a:prstGeom prst="ellipse">
              <a:avLst/>
            </a:prstGeom>
            <a:solidFill>
              <a:schemeClr val="bg2"/>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d-ID">
                <a:solidFill>
                  <a:sysClr val="windowText" lastClr="000000"/>
                </a:solidFill>
              </a:endParaRPr>
            </a:p>
          </p:txBody>
        </p:sp>
        <p:sp>
          <p:nvSpPr>
            <p:cNvPr id="34" name="Oval 33">
              <a:extLst>
                <a:ext uri="{FF2B5EF4-FFF2-40B4-BE49-F238E27FC236}">
                  <a16:creationId xmlns:a16="http://schemas.microsoft.com/office/drawing/2014/main" id="{22086729-978C-2A07-66E2-C75779E1A8E1}"/>
                </a:ext>
              </a:extLst>
            </p:cNvPr>
            <p:cNvSpPr/>
            <p:nvPr/>
          </p:nvSpPr>
          <p:spPr>
            <a:xfrm>
              <a:off x="2797372" y="2739574"/>
              <a:ext cx="45719" cy="64858"/>
            </a:xfrm>
            <a:prstGeom prst="ellipse">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d-ID">
                <a:solidFill>
                  <a:sysClr val="windowText" lastClr="000000"/>
                </a:solidFill>
              </a:endParaRPr>
            </a:p>
          </p:txBody>
        </p:sp>
      </p:grpSp>
      <p:sp>
        <p:nvSpPr>
          <p:cNvPr id="59" name="Rectangle: Rounded Corners 58">
            <a:extLst>
              <a:ext uri="{FF2B5EF4-FFF2-40B4-BE49-F238E27FC236}">
                <a16:creationId xmlns:a16="http://schemas.microsoft.com/office/drawing/2014/main" id="{A98B7692-419D-F235-7076-2861B2F944EC}"/>
              </a:ext>
            </a:extLst>
          </p:cNvPr>
          <p:cNvSpPr/>
          <p:nvPr/>
        </p:nvSpPr>
        <p:spPr>
          <a:xfrm>
            <a:off x="3062471" y="1848931"/>
            <a:ext cx="4601248" cy="1428745"/>
          </a:xfrm>
          <a:prstGeom prst="roundRect">
            <a:avLst/>
          </a:prstGeom>
          <a:solidFill>
            <a:srgbClr val="B5B6B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TextBox 35">
            <a:extLst>
              <a:ext uri="{FF2B5EF4-FFF2-40B4-BE49-F238E27FC236}">
                <a16:creationId xmlns:a16="http://schemas.microsoft.com/office/drawing/2014/main" id="{36A8ED58-43A3-0823-7766-A9B932FABBF3}"/>
              </a:ext>
            </a:extLst>
          </p:cNvPr>
          <p:cNvSpPr txBox="1"/>
          <p:nvPr/>
        </p:nvSpPr>
        <p:spPr>
          <a:xfrm>
            <a:off x="3201126" y="1910030"/>
            <a:ext cx="4326345" cy="1323439"/>
          </a:xfrm>
          <a:prstGeom prst="rect">
            <a:avLst/>
          </a:prstGeom>
          <a:noFill/>
          <a:ln cap="rnd">
            <a:no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Projek</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ini</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dibuat</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untuk</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membantu</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saya</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mengidentifikasi</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Smartphone yang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cocok</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untuk</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dibeli</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dengan</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pertimbangan</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harga</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 dan </a:t>
            </a:r>
            <a:r>
              <a:rPr lang="en-US" sz="2000" b="1" dirty="0" err="1">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spesifikasi</a:t>
            </a:r>
            <a:r>
              <a:rPr lang="en-US"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rPr>
              <a:t>.</a:t>
            </a:r>
            <a:endParaRPr lang="id-ID" sz="2000" b="1" dirty="0">
              <a:ln>
                <a:solidFill>
                  <a:sysClr val="windowText" lastClr="000000"/>
                </a:solidFill>
              </a:ln>
              <a:solidFill>
                <a:schemeClr val="tx1"/>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43" name="Equals 42">
            <a:extLst>
              <a:ext uri="{FF2B5EF4-FFF2-40B4-BE49-F238E27FC236}">
                <a16:creationId xmlns:a16="http://schemas.microsoft.com/office/drawing/2014/main" id="{44EDACAA-A953-E7C2-2DB4-706B70893E27}"/>
              </a:ext>
            </a:extLst>
          </p:cNvPr>
          <p:cNvSpPr/>
          <p:nvPr/>
        </p:nvSpPr>
        <p:spPr>
          <a:xfrm rot="16200000">
            <a:off x="5174070" y="3536647"/>
            <a:ext cx="475610" cy="447471"/>
          </a:xfrm>
          <a:prstGeom prst="mathEqual">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d-ID">
              <a:solidFill>
                <a:schemeClr val="tx1"/>
              </a:solidFill>
            </a:endParaRPr>
          </a:p>
        </p:txBody>
      </p:sp>
      <p:grpSp>
        <p:nvGrpSpPr>
          <p:cNvPr id="58" name="Group 57">
            <a:extLst>
              <a:ext uri="{FF2B5EF4-FFF2-40B4-BE49-F238E27FC236}">
                <a16:creationId xmlns:a16="http://schemas.microsoft.com/office/drawing/2014/main" id="{4A845B85-5367-B6E8-24E3-0F8A09050A0B}"/>
              </a:ext>
            </a:extLst>
          </p:cNvPr>
          <p:cNvGrpSpPr/>
          <p:nvPr/>
        </p:nvGrpSpPr>
        <p:grpSpPr>
          <a:xfrm>
            <a:off x="4956435" y="3647250"/>
            <a:ext cx="900966" cy="230706"/>
            <a:chOff x="4800551" y="3643285"/>
            <a:chExt cx="1212734" cy="243954"/>
          </a:xfrm>
        </p:grpSpPr>
        <p:grpSp>
          <p:nvGrpSpPr>
            <p:cNvPr id="50" name="Group 49">
              <a:extLst>
                <a:ext uri="{FF2B5EF4-FFF2-40B4-BE49-F238E27FC236}">
                  <a16:creationId xmlns:a16="http://schemas.microsoft.com/office/drawing/2014/main" id="{FDEDB172-BDDB-C518-39C4-F5747E199F5C}"/>
                </a:ext>
              </a:extLst>
            </p:cNvPr>
            <p:cNvGrpSpPr/>
            <p:nvPr/>
          </p:nvGrpSpPr>
          <p:grpSpPr>
            <a:xfrm>
              <a:off x="5707325" y="3644375"/>
              <a:ext cx="305960" cy="242864"/>
              <a:chOff x="5669664" y="3226468"/>
              <a:chExt cx="319009" cy="302153"/>
            </a:xfrm>
          </p:grpSpPr>
          <p:sp>
            <p:nvSpPr>
              <p:cNvPr id="48" name="Isosceles Triangle 47">
                <a:extLst>
                  <a:ext uri="{FF2B5EF4-FFF2-40B4-BE49-F238E27FC236}">
                    <a16:creationId xmlns:a16="http://schemas.microsoft.com/office/drawing/2014/main" id="{4135A27E-D781-65D4-2E08-24DB205CD348}"/>
                  </a:ext>
                </a:extLst>
              </p:cNvPr>
              <p:cNvSpPr/>
              <p:nvPr/>
            </p:nvSpPr>
            <p:spPr>
              <a:xfrm rot="5400000">
                <a:off x="5655232" y="3240900"/>
                <a:ext cx="302153" cy="273290"/>
              </a:xfrm>
              <a:prstGeom prst="triangl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d-ID"/>
              </a:p>
            </p:txBody>
          </p:sp>
          <p:sp>
            <p:nvSpPr>
              <p:cNvPr id="49" name="Rectangle 48">
                <a:extLst>
                  <a:ext uri="{FF2B5EF4-FFF2-40B4-BE49-F238E27FC236}">
                    <a16:creationId xmlns:a16="http://schemas.microsoft.com/office/drawing/2014/main" id="{42DB6DDA-D054-93CE-DB75-61472267FF2D}"/>
                  </a:ext>
                </a:extLst>
              </p:cNvPr>
              <p:cNvSpPr/>
              <p:nvPr/>
            </p:nvSpPr>
            <p:spPr>
              <a:xfrm>
                <a:off x="5942954" y="3226468"/>
                <a:ext cx="45719" cy="30079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d-ID"/>
              </a:p>
            </p:txBody>
          </p:sp>
        </p:grpSp>
        <p:grpSp>
          <p:nvGrpSpPr>
            <p:cNvPr id="51" name="Group 50">
              <a:extLst>
                <a:ext uri="{FF2B5EF4-FFF2-40B4-BE49-F238E27FC236}">
                  <a16:creationId xmlns:a16="http://schemas.microsoft.com/office/drawing/2014/main" id="{21A47B09-C932-1910-25DB-F41FDD813524}"/>
                </a:ext>
              </a:extLst>
            </p:cNvPr>
            <p:cNvGrpSpPr/>
            <p:nvPr/>
          </p:nvGrpSpPr>
          <p:grpSpPr>
            <a:xfrm flipH="1">
              <a:off x="4800551" y="3643285"/>
              <a:ext cx="305960" cy="242864"/>
              <a:chOff x="5669664" y="3226468"/>
              <a:chExt cx="319009" cy="302153"/>
            </a:xfrm>
          </p:grpSpPr>
          <p:sp>
            <p:nvSpPr>
              <p:cNvPr id="52" name="Isosceles Triangle 51">
                <a:extLst>
                  <a:ext uri="{FF2B5EF4-FFF2-40B4-BE49-F238E27FC236}">
                    <a16:creationId xmlns:a16="http://schemas.microsoft.com/office/drawing/2014/main" id="{56E3F529-A3E5-ADD8-1D78-EFCEEEBF868C}"/>
                  </a:ext>
                </a:extLst>
              </p:cNvPr>
              <p:cNvSpPr/>
              <p:nvPr/>
            </p:nvSpPr>
            <p:spPr>
              <a:xfrm rot="5400000">
                <a:off x="5655232" y="3240900"/>
                <a:ext cx="302153" cy="273290"/>
              </a:xfrm>
              <a:prstGeom prst="triangl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d-ID"/>
              </a:p>
            </p:txBody>
          </p:sp>
          <p:sp>
            <p:nvSpPr>
              <p:cNvPr id="53" name="Rectangle 52">
                <a:extLst>
                  <a:ext uri="{FF2B5EF4-FFF2-40B4-BE49-F238E27FC236}">
                    <a16:creationId xmlns:a16="http://schemas.microsoft.com/office/drawing/2014/main" id="{A7420324-419C-9CED-4CA5-40595A70D771}"/>
                  </a:ext>
                </a:extLst>
              </p:cNvPr>
              <p:cNvSpPr/>
              <p:nvPr/>
            </p:nvSpPr>
            <p:spPr>
              <a:xfrm>
                <a:off x="5942954" y="3226468"/>
                <a:ext cx="45719" cy="30079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d-ID"/>
              </a:p>
            </p:txBody>
          </p:sp>
        </p:grpSp>
      </p:grpSp>
      <p:grpSp>
        <p:nvGrpSpPr>
          <p:cNvPr id="60" name="Group 59">
            <a:extLst>
              <a:ext uri="{FF2B5EF4-FFF2-40B4-BE49-F238E27FC236}">
                <a16:creationId xmlns:a16="http://schemas.microsoft.com/office/drawing/2014/main" id="{4A1DFEAA-B142-8F07-2B2E-18C1118077CF}"/>
              </a:ext>
            </a:extLst>
          </p:cNvPr>
          <p:cNvGrpSpPr/>
          <p:nvPr/>
        </p:nvGrpSpPr>
        <p:grpSpPr>
          <a:xfrm>
            <a:off x="2980084" y="3428340"/>
            <a:ext cx="4766022" cy="4070"/>
            <a:chOff x="2980084" y="3403645"/>
            <a:chExt cx="4766022" cy="4070"/>
          </a:xfrm>
        </p:grpSpPr>
        <p:cxnSp>
          <p:nvCxnSpPr>
            <p:cNvPr id="38" name="Straight Connector 37">
              <a:extLst>
                <a:ext uri="{FF2B5EF4-FFF2-40B4-BE49-F238E27FC236}">
                  <a16:creationId xmlns:a16="http://schemas.microsoft.com/office/drawing/2014/main" id="{B1100FE8-2128-3DE8-AA2D-26E123662F83}"/>
                </a:ext>
              </a:extLst>
            </p:cNvPr>
            <p:cNvCxnSpPr>
              <a:cxnSpLocks/>
            </p:cNvCxnSpPr>
            <p:nvPr/>
          </p:nvCxnSpPr>
          <p:spPr>
            <a:xfrm>
              <a:off x="2980084" y="3406358"/>
              <a:ext cx="4766022" cy="1357"/>
            </a:xfrm>
            <a:prstGeom prst="line">
              <a:avLst/>
            </a:prstGeom>
            <a:ln cap="rnd"/>
            <a:effectLst/>
          </p:spPr>
          <p:style>
            <a:lnRef idx="2">
              <a:schemeClr val="dk1"/>
            </a:lnRef>
            <a:fillRef idx="0">
              <a:schemeClr val="dk1"/>
            </a:fillRef>
            <a:effectRef idx="1">
              <a:schemeClr val="dk1"/>
            </a:effectRef>
            <a:fontRef idx="minor">
              <a:schemeClr val="tx1"/>
            </a:fontRef>
          </p:style>
        </p:cxnSp>
        <p:cxnSp>
          <p:nvCxnSpPr>
            <p:cNvPr id="54" name="Straight Connector 53">
              <a:extLst>
                <a:ext uri="{FF2B5EF4-FFF2-40B4-BE49-F238E27FC236}">
                  <a16:creationId xmlns:a16="http://schemas.microsoft.com/office/drawing/2014/main" id="{E038C294-F856-8AB5-A383-167B3117FED7}"/>
                </a:ext>
              </a:extLst>
            </p:cNvPr>
            <p:cNvCxnSpPr>
              <a:cxnSpLocks/>
            </p:cNvCxnSpPr>
            <p:nvPr/>
          </p:nvCxnSpPr>
          <p:spPr>
            <a:xfrm>
              <a:off x="2980084" y="3403645"/>
              <a:ext cx="1781806" cy="0"/>
            </a:xfrm>
            <a:prstGeom prst="line">
              <a:avLst/>
            </a:prstGeom>
            <a:ln w="50800" cap="rnd">
              <a:solidFill>
                <a:schemeClr val="tx2">
                  <a:lumMod val="10000"/>
                </a:schemeClr>
              </a:solidFill>
              <a:bevel/>
              <a:headEnd type="none" w="med" len="med"/>
              <a:tailEnd type="oval" w="med" len="med"/>
            </a:ln>
            <a:effectLst/>
          </p:spPr>
          <p:style>
            <a:lnRef idx="2">
              <a:schemeClr val="dk1"/>
            </a:lnRef>
            <a:fillRef idx="0">
              <a:schemeClr val="dk1"/>
            </a:fillRef>
            <a:effectRef idx="1">
              <a:schemeClr val="dk1"/>
            </a:effectRef>
            <a:fontRef idx="minor">
              <a:schemeClr val="tx1"/>
            </a:fontRef>
          </p:style>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59" name="Rectangle 158">
            <a:extLst>
              <a:ext uri="{FF2B5EF4-FFF2-40B4-BE49-F238E27FC236}">
                <a16:creationId xmlns:a16="http://schemas.microsoft.com/office/drawing/2014/main" id="{FD9F703B-18B2-46E2-C271-F832C9C4AD86}"/>
              </a:ext>
            </a:extLst>
          </p:cNvPr>
          <p:cNvSpPr/>
          <p:nvPr/>
        </p:nvSpPr>
        <p:spPr>
          <a:xfrm>
            <a:off x="4479187" y="-4083"/>
            <a:ext cx="2068569" cy="5143500"/>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7" name="Rectangle 156">
            <a:extLst>
              <a:ext uri="{FF2B5EF4-FFF2-40B4-BE49-F238E27FC236}">
                <a16:creationId xmlns:a16="http://schemas.microsoft.com/office/drawing/2014/main" id="{FEB3C5C5-E12C-D431-0DC4-D91A0581F501}"/>
              </a:ext>
            </a:extLst>
          </p:cNvPr>
          <p:cNvSpPr/>
          <p:nvPr/>
        </p:nvSpPr>
        <p:spPr>
          <a:xfrm>
            <a:off x="2480456" y="0"/>
            <a:ext cx="2007774" cy="5143500"/>
          </a:xfrm>
          <a:prstGeom prst="rect">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5" name="Rectangle 154">
            <a:extLst>
              <a:ext uri="{FF2B5EF4-FFF2-40B4-BE49-F238E27FC236}">
                <a16:creationId xmlns:a16="http://schemas.microsoft.com/office/drawing/2014/main" id="{2DB811F4-6B27-32A7-0017-7ECDB41239A8}"/>
              </a:ext>
            </a:extLst>
          </p:cNvPr>
          <p:cNvSpPr/>
          <p:nvPr/>
        </p:nvSpPr>
        <p:spPr>
          <a:xfrm>
            <a:off x="349956" y="0"/>
            <a:ext cx="2130499" cy="5143500"/>
          </a:xfrm>
          <a:prstGeom prst="rect">
            <a:avLst/>
          </a:prstGeom>
          <a:solidFill>
            <a:schemeClr val="accent4">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Rectangle: Rounded Corners 1">
            <a:extLst>
              <a:ext uri="{FF2B5EF4-FFF2-40B4-BE49-F238E27FC236}">
                <a16:creationId xmlns:a16="http://schemas.microsoft.com/office/drawing/2014/main" id="{E173A848-1D04-C1A0-5D9A-CCDBFE6ED805}"/>
              </a:ext>
            </a:extLst>
          </p:cNvPr>
          <p:cNvSpPr/>
          <p:nvPr/>
        </p:nvSpPr>
        <p:spPr>
          <a:xfrm>
            <a:off x="816429" y="702129"/>
            <a:ext cx="1309346" cy="636814"/>
          </a:xfrm>
          <a:prstGeom prst="roundRect">
            <a:avLst/>
          </a:prstGeom>
          <a:ln>
            <a:solidFill>
              <a:schemeClr val="tx1">
                <a:lumMod val="95000"/>
                <a:lumOff val="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Scrape Data</a:t>
            </a:r>
          </a:p>
          <a:p>
            <a:pPr algn="ctr"/>
            <a:r>
              <a:rPr lang="en-US" sz="1200" dirty="0"/>
              <a:t>From website 1</a:t>
            </a:r>
            <a:endParaRPr lang="id-ID" sz="1200" dirty="0"/>
          </a:p>
        </p:txBody>
      </p:sp>
      <p:sp>
        <p:nvSpPr>
          <p:cNvPr id="5" name="Rectangle: Rounded Corners 4">
            <a:extLst>
              <a:ext uri="{FF2B5EF4-FFF2-40B4-BE49-F238E27FC236}">
                <a16:creationId xmlns:a16="http://schemas.microsoft.com/office/drawing/2014/main" id="{3EFF0559-404B-CD6E-B39A-CD6F15B5B453}"/>
              </a:ext>
            </a:extLst>
          </p:cNvPr>
          <p:cNvSpPr/>
          <p:nvPr/>
        </p:nvSpPr>
        <p:spPr>
          <a:xfrm>
            <a:off x="817960" y="1549847"/>
            <a:ext cx="1309346" cy="636814"/>
          </a:xfrm>
          <a:prstGeom prst="roundRect">
            <a:avLst/>
          </a:prstGeom>
          <a:ln>
            <a:solidFill>
              <a:schemeClr val="tx1">
                <a:lumMod val="95000"/>
                <a:lumOff val="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Scrape Data</a:t>
            </a:r>
          </a:p>
          <a:p>
            <a:pPr algn="ctr"/>
            <a:r>
              <a:rPr lang="en-US" sz="1200" dirty="0"/>
              <a:t>From website 2</a:t>
            </a:r>
            <a:endParaRPr lang="id-ID" sz="1200" dirty="0"/>
          </a:p>
        </p:txBody>
      </p:sp>
      <p:cxnSp>
        <p:nvCxnSpPr>
          <p:cNvPr id="56" name="Connector: Elbow 55">
            <a:extLst>
              <a:ext uri="{FF2B5EF4-FFF2-40B4-BE49-F238E27FC236}">
                <a16:creationId xmlns:a16="http://schemas.microsoft.com/office/drawing/2014/main" id="{5B6D62B1-EC6D-ACD8-287A-7E63F2D0B1B8}"/>
              </a:ext>
            </a:extLst>
          </p:cNvPr>
          <p:cNvCxnSpPr>
            <a:cxnSpLocks/>
            <a:stCxn id="28" idx="2"/>
            <a:endCxn id="7" idx="0"/>
          </p:cNvCxnSpPr>
          <p:nvPr/>
        </p:nvCxnSpPr>
        <p:spPr>
          <a:xfrm rot="5400000">
            <a:off x="2779772" y="847638"/>
            <a:ext cx="1338168" cy="4004324"/>
          </a:xfrm>
          <a:prstGeom prst="bentConnector3">
            <a:avLst>
              <a:gd name="adj1" fmla="val 82946"/>
            </a:avLst>
          </a:prstGeom>
          <a:ln>
            <a:solidFill>
              <a:schemeClr val="tx2">
                <a:lumMod val="50000"/>
              </a:schemeClr>
            </a:solidFill>
            <a:prstDash val="dash"/>
            <a:tailEnd type="triangle"/>
          </a:ln>
          <a:effectLst/>
        </p:spPr>
        <p:style>
          <a:lnRef idx="2">
            <a:schemeClr val="dk1"/>
          </a:lnRef>
          <a:fillRef idx="0">
            <a:schemeClr val="dk1"/>
          </a:fillRef>
          <a:effectRef idx="1">
            <a:schemeClr val="dk1"/>
          </a:effectRef>
          <a:fontRef idx="minor">
            <a:schemeClr val="tx1"/>
          </a:fontRef>
        </p:style>
      </p:cxnSp>
      <p:sp>
        <p:nvSpPr>
          <p:cNvPr id="6" name="Rectangle: Rounded Corners 5">
            <a:extLst>
              <a:ext uri="{FF2B5EF4-FFF2-40B4-BE49-F238E27FC236}">
                <a16:creationId xmlns:a16="http://schemas.microsoft.com/office/drawing/2014/main" id="{F9DD330A-FEE9-4E54-63CB-A16E3232219C}"/>
              </a:ext>
            </a:extLst>
          </p:cNvPr>
          <p:cNvSpPr/>
          <p:nvPr/>
        </p:nvSpPr>
        <p:spPr>
          <a:xfrm>
            <a:off x="816429" y="2588117"/>
            <a:ext cx="1309346" cy="636814"/>
          </a:xfrm>
          <a:prstGeom prst="roundRect">
            <a:avLst/>
          </a:prstGeom>
          <a:ln>
            <a:solidFill>
              <a:schemeClr val="tx1">
                <a:lumMod val="95000"/>
                <a:lumOff val="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Scrape reviews </a:t>
            </a:r>
          </a:p>
          <a:p>
            <a:pPr algn="ctr"/>
            <a:r>
              <a:rPr lang="en-US" sz="1200" dirty="0"/>
              <a:t>From website 1</a:t>
            </a:r>
            <a:endParaRPr lang="id-ID" sz="1200" dirty="0"/>
          </a:p>
        </p:txBody>
      </p:sp>
      <p:sp>
        <p:nvSpPr>
          <p:cNvPr id="7" name="Rectangle: Rounded Corners 6">
            <a:extLst>
              <a:ext uri="{FF2B5EF4-FFF2-40B4-BE49-F238E27FC236}">
                <a16:creationId xmlns:a16="http://schemas.microsoft.com/office/drawing/2014/main" id="{BBC40781-1B68-0AD5-F45E-4D63A103B0D2}"/>
              </a:ext>
            </a:extLst>
          </p:cNvPr>
          <p:cNvSpPr/>
          <p:nvPr/>
        </p:nvSpPr>
        <p:spPr>
          <a:xfrm>
            <a:off x="792021" y="3518884"/>
            <a:ext cx="1309346" cy="636814"/>
          </a:xfrm>
          <a:prstGeom prst="roundRect">
            <a:avLst/>
          </a:prstGeom>
          <a:ln>
            <a:solidFill>
              <a:schemeClr val="tx1">
                <a:lumMod val="95000"/>
                <a:lumOff val="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Scrape reviews</a:t>
            </a:r>
          </a:p>
          <a:p>
            <a:pPr algn="ctr"/>
            <a:r>
              <a:rPr lang="en-US" sz="1200" dirty="0"/>
              <a:t>From website 2</a:t>
            </a:r>
            <a:endParaRPr lang="id-ID" sz="1200" dirty="0"/>
          </a:p>
        </p:txBody>
      </p:sp>
      <p:sp>
        <p:nvSpPr>
          <p:cNvPr id="11" name="Rectangle: Rounded Corners 10">
            <a:extLst>
              <a:ext uri="{FF2B5EF4-FFF2-40B4-BE49-F238E27FC236}">
                <a16:creationId xmlns:a16="http://schemas.microsoft.com/office/drawing/2014/main" id="{092419CB-FA22-F799-23FB-0DA83266C385}"/>
              </a:ext>
            </a:extLst>
          </p:cNvPr>
          <p:cNvSpPr/>
          <p:nvPr/>
        </p:nvSpPr>
        <p:spPr>
          <a:xfrm>
            <a:off x="816429" y="4351640"/>
            <a:ext cx="1309346" cy="636814"/>
          </a:xfrm>
          <a:prstGeom prst="roundRect">
            <a:avLst/>
          </a:prstGeom>
          <a:ln>
            <a:solidFill>
              <a:schemeClr val="tx1">
                <a:lumMod val="95000"/>
                <a:lumOff val="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Scrape reviews</a:t>
            </a:r>
          </a:p>
          <a:p>
            <a:pPr algn="ctr"/>
            <a:r>
              <a:rPr lang="en-US" sz="1200" dirty="0"/>
              <a:t>From website 3</a:t>
            </a:r>
            <a:endParaRPr lang="id-ID" sz="1200" dirty="0"/>
          </a:p>
        </p:txBody>
      </p:sp>
      <p:sp>
        <p:nvSpPr>
          <p:cNvPr id="8" name="Rectangle: Rounded Corners 7">
            <a:extLst>
              <a:ext uri="{FF2B5EF4-FFF2-40B4-BE49-F238E27FC236}">
                <a16:creationId xmlns:a16="http://schemas.microsoft.com/office/drawing/2014/main" id="{4ABA72BA-BD9F-BE1A-7545-024F9AB0BC18}"/>
              </a:ext>
            </a:extLst>
          </p:cNvPr>
          <p:cNvSpPr/>
          <p:nvPr/>
        </p:nvSpPr>
        <p:spPr>
          <a:xfrm>
            <a:off x="2813957" y="1100907"/>
            <a:ext cx="1309346" cy="636814"/>
          </a:xfrm>
          <a:prstGeom prst="roundRect">
            <a:avLst/>
          </a:prstGeom>
          <a:ln>
            <a:solidFill>
              <a:schemeClr val="tx1">
                <a:lumMod val="95000"/>
                <a:lumOff val="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Clean, Format and Combine the data</a:t>
            </a:r>
            <a:endParaRPr lang="id-ID" sz="1200" dirty="0"/>
          </a:p>
        </p:txBody>
      </p:sp>
      <p:sp>
        <p:nvSpPr>
          <p:cNvPr id="10" name="Rectangle: Rounded Corners 9">
            <a:extLst>
              <a:ext uri="{FF2B5EF4-FFF2-40B4-BE49-F238E27FC236}">
                <a16:creationId xmlns:a16="http://schemas.microsoft.com/office/drawing/2014/main" id="{2F74E958-5CF9-A60D-D145-2604D9DC6D9E}"/>
              </a:ext>
            </a:extLst>
          </p:cNvPr>
          <p:cNvSpPr/>
          <p:nvPr/>
        </p:nvSpPr>
        <p:spPr>
          <a:xfrm>
            <a:off x="2813957" y="3518884"/>
            <a:ext cx="1309346" cy="636814"/>
          </a:xfrm>
          <a:prstGeom prst="roundRect">
            <a:avLst/>
          </a:prstGeom>
          <a:ln>
            <a:solidFill>
              <a:schemeClr val="tx1">
                <a:lumMod val="95000"/>
                <a:lumOff val="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Clean, Format and Combine the data</a:t>
            </a:r>
            <a:endParaRPr lang="id-ID" sz="1200" dirty="0"/>
          </a:p>
        </p:txBody>
      </p:sp>
      <p:cxnSp>
        <p:nvCxnSpPr>
          <p:cNvPr id="14" name="Connector: Elbow 13">
            <a:extLst>
              <a:ext uri="{FF2B5EF4-FFF2-40B4-BE49-F238E27FC236}">
                <a16:creationId xmlns:a16="http://schemas.microsoft.com/office/drawing/2014/main" id="{B9FFC3B1-C9DD-FD20-9EA6-D0A49DE590C5}"/>
              </a:ext>
            </a:extLst>
          </p:cNvPr>
          <p:cNvCxnSpPr>
            <a:cxnSpLocks/>
            <a:stCxn id="2" idx="3"/>
            <a:endCxn id="8" idx="1"/>
          </p:cNvCxnSpPr>
          <p:nvPr/>
        </p:nvCxnSpPr>
        <p:spPr>
          <a:xfrm>
            <a:off x="2125775" y="1020536"/>
            <a:ext cx="688182" cy="398778"/>
          </a:xfrm>
          <a:prstGeom prst="bentConnector3">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17" name="Connector: Elbow 16">
            <a:extLst>
              <a:ext uri="{FF2B5EF4-FFF2-40B4-BE49-F238E27FC236}">
                <a16:creationId xmlns:a16="http://schemas.microsoft.com/office/drawing/2014/main" id="{65516687-A981-33FC-E1B9-C00AFB0BF8E3}"/>
              </a:ext>
            </a:extLst>
          </p:cNvPr>
          <p:cNvCxnSpPr>
            <a:stCxn id="5" idx="3"/>
            <a:endCxn id="8" idx="1"/>
          </p:cNvCxnSpPr>
          <p:nvPr/>
        </p:nvCxnSpPr>
        <p:spPr>
          <a:xfrm flipV="1">
            <a:off x="2127306" y="1419314"/>
            <a:ext cx="686651" cy="448940"/>
          </a:xfrm>
          <a:prstGeom prst="bentConnector3">
            <a:avLst>
              <a:gd name="adj1" fmla="val 4881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22" name="Connector: Elbow 21">
            <a:extLst>
              <a:ext uri="{FF2B5EF4-FFF2-40B4-BE49-F238E27FC236}">
                <a16:creationId xmlns:a16="http://schemas.microsoft.com/office/drawing/2014/main" id="{1BFF3B82-D3D1-D974-6100-1235B6E76F61}"/>
              </a:ext>
            </a:extLst>
          </p:cNvPr>
          <p:cNvCxnSpPr>
            <a:stCxn id="6" idx="3"/>
            <a:endCxn id="10" idx="1"/>
          </p:cNvCxnSpPr>
          <p:nvPr/>
        </p:nvCxnSpPr>
        <p:spPr>
          <a:xfrm>
            <a:off x="2125775" y="2906524"/>
            <a:ext cx="688182" cy="930767"/>
          </a:xfrm>
          <a:prstGeom prst="bentConnector3">
            <a:avLst>
              <a:gd name="adj1" fmla="val 50000"/>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24" name="Connector: Elbow 23">
            <a:extLst>
              <a:ext uri="{FF2B5EF4-FFF2-40B4-BE49-F238E27FC236}">
                <a16:creationId xmlns:a16="http://schemas.microsoft.com/office/drawing/2014/main" id="{3FEE5FF2-8C9C-9A66-7A5F-ACDDDEA28EBD}"/>
              </a:ext>
            </a:extLst>
          </p:cNvPr>
          <p:cNvCxnSpPr>
            <a:stCxn id="11" idx="3"/>
            <a:endCxn id="10" idx="1"/>
          </p:cNvCxnSpPr>
          <p:nvPr/>
        </p:nvCxnSpPr>
        <p:spPr>
          <a:xfrm flipV="1">
            <a:off x="2125775" y="3837291"/>
            <a:ext cx="688182" cy="832756"/>
          </a:xfrm>
          <a:prstGeom prst="bentConnector3">
            <a:avLst/>
          </a:prstGeom>
          <a:ln>
            <a:tailEnd type="triangle"/>
          </a:ln>
          <a:effectLst/>
        </p:spPr>
        <p:style>
          <a:lnRef idx="2">
            <a:schemeClr val="dk1"/>
          </a:lnRef>
          <a:fillRef idx="0">
            <a:schemeClr val="dk1"/>
          </a:fillRef>
          <a:effectRef idx="1">
            <a:schemeClr val="dk1"/>
          </a:effectRef>
          <a:fontRef idx="minor">
            <a:schemeClr val="tx1"/>
          </a:fontRef>
        </p:style>
      </p:cxnSp>
      <p:sp>
        <p:nvSpPr>
          <p:cNvPr id="27" name="Rectangle: Rounded Corners 26">
            <a:extLst>
              <a:ext uri="{FF2B5EF4-FFF2-40B4-BE49-F238E27FC236}">
                <a16:creationId xmlns:a16="http://schemas.microsoft.com/office/drawing/2014/main" id="{C9B7F206-A233-7A2F-649A-CA03879816BB}"/>
              </a:ext>
            </a:extLst>
          </p:cNvPr>
          <p:cNvSpPr/>
          <p:nvPr/>
        </p:nvSpPr>
        <p:spPr>
          <a:xfrm>
            <a:off x="4796345" y="632732"/>
            <a:ext cx="1309346" cy="775608"/>
          </a:xfrm>
          <a:prstGeom prst="roundRect">
            <a:avLst/>
          </a:prstGeom>
          <a:ln>
            <a:solidFill>
              <a:schemeClr val="tx1">
                <a:lumMod val="95000"/>
                <a:lumOff val="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Predictive machine learning model</a:t>
            </a:r>
            <a:endParaRPr lang="id-ID" sz="1200" dirty="0"/>
          </a:p>
        </p:txBody>
      </p:sp>
      <p:sp>
        <p:nvSpPr>
          <p:cNvPr id="28" name="Rectangle: Rounded Corners 27">
            <a:extLst>
              <a:ext uri="{FF2B5EF4-FFF2-40B4-BE49-F238E27FC236}">
                <a16:creationId xmlns:a16="http://schemas.microsoft.com/office/drawing/2014/main" id="{65E28E3B-DD49-D6AD-1940-E035D22131B8}"/>
              </a:ext>
            </a:extLst>
          </p:cNvPr>
          <p:cNvSpPr/>
          <p:nvPr/>
        </p:nvSpPr>
        <p:spPr>
          <a:xfrm>
            <a:off x="4796345" y="1543902"/>
            <a:ext cx="1309346" cy="636814"/>
          </a:xfrm>
          <a:prstGeom prst="roundRect">
            <a:avLst/>
          </a:prstGeom>
          <a:ln>
            <a:solidFill>
              <a:schemeClr val="tx1">
                <a:lumMod val="95000"/>
                <a:lumOff val="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Power BI Dashboard</a:t>
            </a:r>
            <a:endParaRPr lang="id-ID" sz="1200" dirty="0"/>
          </a:p>
        </p:txBody>
      </p:sp>
      <p:cxnSp>
        <p:nvCxnSpPr>
          <p:cNvPr id="128" name="Connector: Elbow 127">
            <a:extLst>
              <a:ext uri="{FF2B5EF4-FFF2-40B4-BE49-F238E27FC236}">
                <a16:creationId xmlns:a16="http://schemas.microsoft.com/office/drawing/2014/main" id="{DCAB418A-CE6D-AFF3-BA0A-21F033057FDF}"/>
              </a:ext>
            </a:extLst>
          </p:cNvPr>
          <p:cNvCxnSpPr>
            <a:stCxn id="28" idx="2"/>
            <a:endCxn id="11" idx="0"/>
          </p:cNvCxnSpPr>
          <p:nvPr/>
        </p:nvCxnSpPr>
        <p:spPr>
          <a:xfrm rot="5400000">
            <a:off x="2375598" y="1276220"/>
            <a:ext cx="2170924" cy="3979916"/>
          </a:xfrm>
          <a:prstGeom prst="bentConnector3">
            <a:avLst>
              <a:gd name="adj1" fmla="val 94377"/>
            </a:avLst>
          </a:prstGeom>
          <a:ln>
            <a:solidFill>
              <a:schemeClr val="tx2">
                <a:lumMod val="50000"/>
              </a:schemeClr>
            </a:solidFill>
            <a:prstDash val="dash"/>
            <a:tailEnd type="triangle"/>
          </a:ln>
          <a:effectLst/>
        </p:spPr>
        <p:style>
          <a:lnRef idx="2">
            <a:schemeClr val="dk1"/>
          </a:lnRef>
          <a:fillRef idx="0">
            <a:schemeClr val="dk1"/>
          </a:fillRef>
          <a:effectRef idx="1">
            <a:schemeClr val="dk1"/>
          </a:effectRef>
          <a:fontRef idx="minor">
            <a:schemeClr val="tx1"/>
          </a:fontRef>
        </p:style>
      </p:cxnSp>
      <p:sp>
        <p:nvSpPr>
          <p:cNvPr id="29" name="Rectangle: Rounded Corners 28">
            <a:extLst>
              <a:ext uri="{FF2B5EF4-FFF2-40B4-BE49-F238E27FC236}">
                <a16:creationId xmlns:a16="http://schemas.microsoft.com/office/drawing/2014/main" id="{F02F50E0-F69B-2D11-A514-29DB0D9F3E01}"/>
              </a:ext>
            </a:extLst>
          </p:cNvPr>
          <p:cNvSpPr/>
          <p:nvPr/>
        </p:nvSpPr>
        <p:spPr>
          <a:xfrm>
            <a:off x="4794814" y="3518884"/>
            <a:ext cx="1309346" cy="636814"/>
          </a:xfrm>
          <a:prstGeom prst="roundRect">
            <a:avLst/>
          </a:prstGeom>
          <a:ln>
            <a:solidFill>
              <a:schemeClr val="tx1">
                <a:lumMod val="95000"/>
                <a:lumOff val="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Sentiment Analysis</a:t>
            </a:r>
            <a:endParaRPr lang="id-ID" sz="1200" dirty="0"/>
          </a:p>
        </p:txBody>
      </p:sp>
      <p:cxnSp>
        <p:nvCxnSpPr>
          <p:cNvPr id="31" name="Connector: Elbow 30">
            <a:extLst>
              <a:ext uri="{FF2B5EF4-FFF2-40B4-BE49-F238E27FC236}">
                <a16:creationId xmlns:a16="http://schemas.microsoft.com/office/drawing/2014/main" id="{C3B1759F-A4D4-74B0-9714-FA9300C4E07E}"/>
              </a:ext>
            </a:extLst>
          </p:cNvPr>
          <p:cNvCxnSpPr>
            <a:stCxn id="8" idx="3"/>
            <a:endCxn id="27" idx="1"/>
          </p:cNvCxnSpPr>
          <p:nvPr/>
        </p:nvCxnSpPr>
        <p:spPr>
          <a:xfrm flipV="1">
            <a:off x="4123303" y="1020536"/>
            <a:ext cx="673042" cy="398778"/>
          </a:xfrm>
          <a:prstGeom prst="bentConnector3">
            <a:avLst>
              <a:gd name="adj1" fmla="val 53639"/>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33" name="Connector: Elbow 32">
            <a:extLst>
              <a:ext uri="{FF2B5EF4-FFF2-40B4-BE49-F238E27FC236}">
                <a16:creationId xmlns:a16="http://schemas.microsoft.com/office/drawing/2014/main" id="{2B62F87C-ED95-9D7E-0765-4581F143AA4F}"/>
              </a:ext>
            </a:extLst>
          </p:cNvPr>
          <p:cNvCxnSpPr>
            <a:stCxn id="8" idx="3"/>
            <a:endCxn id="28" idx="1"/>
          </p:cNvCxnSpPr>
          <p:nvPr/>
        </p:nvCxnSpPr>
        <p:spPr>
          <a:xfrm>
            <a:off x="4123303" y="1419314"/>
            <a:ext cx="673042" cy="442995"/>
          </a:xfrm>
          <a:prstGeom prst="bentConnector3">
            <a:avLst>
              <a:gd name="adj1" fmla="val 53639"/>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35" name="Straight Arrow Connector 34">
            <a:extLst>
              <a:ext uri="{FF2B5EF4-FFF2-40B4-BE49-F238E27FC236}">
                <a16:creationId xmlns:a16="http://schemas.microsoft.com/office/drawing/2014/main" id="{EEA33A51-934E-C6EF-E07F-507B98C4691E}"/>
              </a:ext>
            </a:extLst>
          </p:cNvPr>
          <p:cNvCxnSpPr>
            <a:stCxn id="10" idx="3"/>
            <a:endCxn id="29" idx="1"/>
          </p:cNvCxnSpPr>
          <p:nvPr/>
        </p:nvCxnSpPr>
        <p:spPr>
          <a:xfrm>
            <a:off x="4123303" y="3837291"/>
            <a:ext cx="671511" cy="0"/>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41" name="Connector: Elbow 40">
            <a:extLst>
              <a:ext uri="{FF2B5EF4-FFF2-40B4-BE49-F238E27FC236}">
                <a16:creationId xmlns:a16="http://schemas.microsoft.com/office/drawing/2014/main" id="{19D75799-21EC-C13D-6250-6BE463232CDC}"/>
              </a:ext>
            </a:extLst>
          </p:cNvPr>
          <p:cNvCxnSpPr>
            <a:cxnSpLocks/>
            <a:stCxn id="28" idx="2"/>
            <a:endCxn id="6" idx="0"/>
          </p:cNvCxnSpPr>
          <p:nvPr/>
        </p:nvCxnSpPr>
        <p:spPr>
          <a:xfrm rot="5400000">
            <a:off x="3257360" y="394458"/>
            <a:ext cx="407401" cy="3979916"/>
          </a:xfrm>
          <a:prstGeom prst="bentConnector3">
            <a:avLst>
              <a:gd name="adj1" fmla="val 50000"/>
            </a:avLst>
          </a:prstGeom>
          <a:ln>
            <a:solidFill>
              <a:schemeClr val="tx2">
                <a:lumMod val="50000"/>
              </a:schemeClr>
            </a:solidFill>
            <a:prstDash val="dash"/>
            <a:tailEnd type="triangle"/>
          </a:ln>
          <a:effectLst/>
        </p:spPr>
        <p:style>
          <a:lnRef idx="2">
            <a:schemeClr val="dk1"/>
          </a:lnRef>
          <a:fillRef idx="0">
            <a:schemeClr val="dk1"/>
          </a:fillRef>
          <a:effectRef idx="1">
            <a:schemeClr val="dk1"/>
          </a:effectRef>
          <a:fontRef idx="minor">
            <a:schemeClr val="tx1"/>
          </a:fontRef>
        </p:style>
      </p:cxnSp>
      <p:cxnSp>
        <p:nvCxnSpPr>
          <p:cNvPr id="51" name="Connector: Elbow 50">
            <a:extLst>
              <a:ext uri="{FF2B5EF4-FFF2-40B4-BE49-F238E27FC236}">
                <a16:creationId xmlns:a16="http://schemas.microsoft.com/office/drawing/2014/main" id="{3280CCB5-4BE2-D444-AFEE-C202EC6138C0}"/>
              </a:ext>
            </a:extLst>
          </p:cNvPr>
          <p:cNvCxnSpPr>
            <a:stCxn id="7" idx="3"/>
            <a:endCxn id="10" idx="1"/>
          </p:cNvCxnSpPr>
          <p:nvPr/>
        </p:nvCxnSpPr>
        <p:spPr>
          <a:xfrm>
            <a:off x="2101367" y="3837291"/>
            <a:ext cx="712590" cy="12700"/>
          </a:xfrm>
          <a:prstGeom prst="bentConnector3">
            <a:avLst>
              <a:gd name="adj1" fmla="val 50000"/>
            </a:avLst>
          </a:prstGeom>
          <a:ln>
            <a:tailEnd type="triangle"/>
          </a:ln>
          <a:effectLst/>
        </p:spPr>
        <p:style>
          <a:lnRef idx="2">
            <a:schemeClr val="dk1"/>
          </a:lnRef>
          <a:fillRef idx="0">
            <a:schemeClr val="dk1"/>
          </a:fillRef>
          <a:effectRef idx="1">
            <a:schemeClr val="dk1"/>
          </a:effectRef>
          <a:fontRef idx="minor">
            <a:schemeClr val="tx1"/>
          </a:fontRef>
        </p:style>
      </p:cxnSp>
      <p:sp>
        <p:nvSpPr>
          <p:cNvPr id="148" name="Diamond 147">
            <a:extLst>
              <a:ext uri="{FF2B5EF4-FFF2-40B4-BE49-F238E27FC236}">
                <a16:creationId xmlns:a16="http://schemas.microsoft.com/office/drawing/2014/main" id="{1A73A226-23B8-5BB4-9995-1ECF84E4BCCB}"/>
              </a:ext>
            </a:extLst>
          </p:cNvPr>
          <p:cNvSpPr/>
          <p:nvPr/>
        </p:nvSpPr>
        <p:spPr>
          <a:xfrm>
            <a:off x="5877212" y="2241096"/>
            <a:ext cx="1289336" cy="1293188"/>
          </a:xfrm>
          <a:prstGeom prst="diamond">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Is it good</a:t>
            </a:r>
            <a:endParaRPr lang="id-ID" sz="1200" dirty="0">
              <a:solidFill>
                <a:sysClr val="windowText" lastClr="000000"/>
              </a:solidFill>
            </a:endParaRPr>
          </a:p>
        </p:txBody>
      </p:sp>
      <p:sp>
        <p:nvSpPr>
          <p:cNvPr id="156" name="Rectangle 155">
            <a:extLst>
              <a:ext uri="{FF2B5EF4-FFF2-40B4-BE49-F238E27FC236}">
                <a16:creationId xmlns:a16="http://schemas.microsoft.com/office/drawing/2014/main" id="{5FFD7C98-B67B-0725-74B1-6165A4441155}"/>
              </a:ext>
            </a:extLst>
          </p:cNvPr>
          <p:cNvSpPr/>
          <p:nvPr/>
        </p:nvSpPr>
        <p:spPr>
          <a:xfrm>
            <a:off x="337262" y="-8164"/>
            <a:ext cx="2155886" cy="406470"/>
          </a:xfrm>
          <a:prstGeom prst="rect">
            <a:avLst/>
          </a:prstGeom>
          <a:solidFill>
            <a:schemeClr val="accent4">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rPr>
              <a:t>Data Scrapping</a:t>
            </a:r>
            <a:endParaRPr lang="id-ID" b="1" dirty="0">
              <a:solidFill>
                <a:sysClr val="windowText" lastClr="000000"/>
              </a:solidFill>
            </a:endParaRPr>
          </a:p>
        </p:txBody>
      </p:sp>
      <p:sp>
        <p:nvSpPr>
          <p:cNvPr id="158" name="Rectangle 157">
            <a:extLst>
              <a:ext uri="{FF2B5EF4-FFF2-40B4-BE49-F238E27FC236}">
                <a16:creationId xmlns:a16="http://schemas.microsoft.com/office/drawing/2014/main" id="{46B6E5FB-B857-A6A5-B13E-98A438A4B568}"/>
              </a:ext>
            </a:extLst>
          </p:cNvPr>
          <p:cNvSpPr/>
          <p:nvPr/>
        </p:nvSpPr>
        <p:spPr>
          <a:xfrm>
            <a:off x="2480456" y="-4083"/>
            <a:ext cx="2007774" cy="402389"/>
          </a:xfrm>
          <a:prstGeom prst="rect">
            <a:avLst/>
          </a:prstGeom>
          <a:solidFill>
            <a:schemeClr val="accent5">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rPr>
              <a:t>Data Preprocessing </a:t>
            </a:r>
            <a:endParaRPr lang="id-ID" b="1" dirty="0">
              <a:solidFill>
                <a:sysClr val="windowText" lastClr="000000"/>
              </a:solidFill>
            </a:endParaRPr>
          </a:p>
        </p:txBody>
      </p:sp>
      <p:sp>
        <p:nvSpPr>
          <p:cNvPr id="160" name="Rectangle 159">
            <a:extLst>
              <a:ext uri="{FF2B5EF4-FFF2-40B4-BE49-F238E27FC236}">
                <a16:creationId xmlns:a16="http://schemas.microsoft.com/office/drawing/2014/main" id="{1FE0C54F-ECE5-237F-AD4B-E562639382F7}"/>
              </a:ext>
            </a:extLst>
          </p:cNvPr>
          <p:cNvSpPr/>
          <p:nvPr/>
        </p:nvSpPr>
        <p:spPr>
          <a:xfrm>
            <a:off x="4479186" y="-6419"/>
            <a:ext cx="2042694" cy="408214"/>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rPr>
              <a:t>Analysis &amp; Modelling</a:t>
            </a:r>
            <a:endParaRPr lang="id-ID" b="1" dirty="0">
              <a:solidFill>
                <a:sysClr val="windowText" lastClr="000000"/>
              </a:solidFill>
            </a:endParaRPr>
          </a:p>
        </p:txBody>
      </p:sp>
      <p:cxnSp>
        <p:nvCxnSpPr>
          <p:cNvPr id="172" name="Connector: Elbow 171">
            <a:extLst>
              <a:ext uri="{FF2B5EF4-FFF2-40B4-BE49-F238E27FC236}">
                <a16:creationId xmlns:a16="http://schemas.microsoft.com/office/drawing/2014/main" id="{0F946F48-CEA2-89F8-1BC0-8DDE86446E0C}"/>
              </a:ext>
            </a:extLst>
          </p:cNvPr>
          <p:cNvCxnSpPr>
            <a:stCxn id="29" idx="3"/>
            <a:endCxn id="148" idx="2"/>
          </p:cNvCxnSpPr>
          <p:nvPr/>
        </p:nvCxnSpPr>
        <p:spPr>
          <a:xfrm flipV="1">
            <a:off x="6104160" y="3534284"/>
            <a:ext cx="417720" cy="303007"/>
          </a:xfrm>
          <a:prstGeom prst="bentConnector2">
            <a:avLst/>
          </a:prstGeom>
          <a:ln>
            <a:tailEnd type="triangle"/>
          </a:ln>
          <a:effectLst/>
        </p:spPr>
        <p:style>
          <a:lnRef idx="2">
            <a:schemeClr val="dk1"/>
          </a:lnRef>
          <a:fillRef idx="0">
            <a:schemeClr val="dk1"/>
          </a:fillRef>
          <a:effectRef idx="1">
            <a:schemeClr val="dk1"/>
          </a:effectRef>
          <a:fontRef idx="minor">
            <a:schemeClr val="tx1"/>
          </a:fontRef>
        </p:style>
      </p:cxnSp>
      <p:sp>
        <p:nvSpPr>
          <p:cNvPr id="174" name="Rectangle 173">
            <a:extLst>
              <a:ext uri="{FF2B5EF4-FFF2-40B4-BE49-F238E27FC236}">
                <a16:creationId xmlns:a16="http://schemas.microsoft.com/office/drawing/2014/main" id="{CE28A8C9-61C2-4ED3-E8BE-3430F8B91E13}"/>
              </a:ext>
            </a:extLst>
          </p:cNvPr>
          <p:cNvSpPr/>
          <p:nvPr/>
        </p:nvSpPr>
        <p:spPr>
          <a:xfrm>
            <a:off x="7819690" y="1599774"/>
            <a:ext cx="1208315" cy="25758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dirty="0"/>
              <a:t>Buy Smartphone</a:t>
            </a:r>
            <a:endParaRPr lang="id-ID" sz="1200" b="1" dirty="0"/>
          </a:p>
        </p:txBody>
      </p:sp>
      <p:cxnSp>
        <p:nvCxnSpPr>
          <p:cNvPr id="176" name="Straight Arrow Connector 175">
            <a:extLst>
              <a:ext uri="{FF2B5EF4-FFF2-40B4-BE49-F238E27FC236}">
                <a16:creationId xmlns:a16="http://schemas.microsoft.com/office/drawing/2014/main" id="{3D1F44EC-DD56-DA06-42C8-976686D194F6}"/>
              </a:ext>
            </a:extLst>
          </p:cNvPr>
          <p:cNvCxnSpPr>
            <a:stCxn id="148" idx="3"/>
            <a:endCxn id="174" idx="1"/>
          </p:cNvCxnSpPr>
          <p:nvPr/>
        </p:nvCxnSpPr>
        <p:spPr>
          <a:xfrm>
            <a:off x="7166548" y="2887690"/>
            <a:ext cx="653142" cy="0"/>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179" name="Connector: Elbow 178">
            <a:extLst>
              <a:ext uri="{FF2B5EF4-FFF2-40B4-BE49-F238E27FC236}">
                <a16:creationId xmlns:a16="http://schemas.microsoft.com/office/drawing/2014/main" id="{62AEF69D-3FBE-5209-7F40-5953C8431A65}"/>
              </a:ext>
            </a:extLst>
          </p:cNvPr>
          <p:cNvCxnSpPr>
            <a:stCxn id="148" idx="0"/>
          </p:cNvCxnSpPr>
          <p:nvPr/>
        </p:nvCxnSpPr>
        <p:spPr>
          <a:xfrm rot="16200000" flipV="1">
            <a:off x="6123627" y="1842843"/>
            <a:ext cx="378787" cy="417720"/>
          </a:xfrm>
          <a:prstGeom prst="bentConnector2">
            <a:avLst/>
          </a:prstGeom>
          <a:ln>
            <a:tailEnd type="triangle"/>
          </a:ln>
          <a:effectLst/>
        </p:spPr>
        <p:style>
          <a:lnRef idx="2">
            <a:schemeClr val="dk1"/>
          </a:lnRef>
          <a:fillRef idx="0">
            <a:schemeClr val="dk1"/>
          </a:fillRef>
          <a:effectRef idx="1">
            <a:schemeClr val="dk1"/>
          </a:effectRef>
          <a:fontRef idx="minor">
            <a:schemeClr val="tx1"/>
          </a:fontRef>
        </p:style>
      </p:cxnSp>
      <p:sp>
        <p:nvSpPr>
          <p:cNvPr id="180" name="TextBox 179">
            <a:extLst>
              <a:ext uri="{FF2B5EF4-FFF2-40B4-BE49-F238E27FC236}">
                <a16:creationId xmlns:a16="http://schemas.microsoft.com/office/drawing/2014/main" id="{42F5B5DE-D996-DD6D-66A7-0CAEEBE11362}"/>
              </a:ext>
            </a:extLst>
          </p:cNvPr>
          <p:cNvSpPr txBox="1"/>
          <p:nvPr/>
        </p:nvSpPr>
        <p:spPr>
          <a:xfrm>
            <a:off x="7249886" y="2588117"/>
            <a:ext cx="423012" cy="253916"/>
          </a:xfrm>
          <a:prstGeom prst="rect">
            <a:avLst/>
          </a:prstGeom>
          <a:noFill/>
        </p:spPr>
        <p:txBody>
          <a:bodyPr wrap="square" rtlCol="0">
            <a:spAutoFit/>
          </a:bodyPr>
          <a:lstStyle/>
          <a:p>
            <a:r>
              <a:rPr lang="en-US" sz="1050" dirty="0"/>
              <a:t>Yes</a:t>
            </a:r>
            <a:endParaRPr lang="id-ID" sz="1050" dirty="0"/>
          </a:p>
        </p:txBody>
      </p:sp>
      <p:sp>
        <p:nvSpPr>
          <p:cNvPr id="181" name="TextBox 180">
            <a:extLst>
              <a:ext uri="{FF2B5EF4-FFF2-40B4-BE49-F238E27FC236}">
                <a16:creationId xmlns:a16="http://schemas.microsoft.com/office/drawing/2014/main" id="{2D1809C2-BE7E-25CE-685B-775AD13854C1}"/>
              </a:ext>
            </a:extLst>
          </p:cNvPr>
          <p:cNvSpPr txBox="1"/>
          <p:nvPr/>
        </p:nvSpPr>
        <p:spPr>
          <a:xfrm>
            <a:off x="6168258" y="1640811"/>
            <a:ext cx="423012" cy="253916"/>
          </a:xfrm>
          <a:prstGeom prst="rect">
            <a:avLst/>
          </a:prstGeom>
          <a:noFill/>
        </p:spPr>
        <p:txBody>
          <a:bodyPr wrap="square" rtlCol="0">
            <a:spAutoFit/>
          </a:bodyPr>
          <a:lstStyle/>
          <a:p>
            <a:r>
              <a:rPr lang="en-US" sz="1050" dirty="0">
                <a:solidFill>
                  <a:schemeClr val="bg1"/>
                </a:solidFill>
              </a:rPr>
              <a:t>No</a:t>
            </a:r>
            <a:endParaRPr lang="id-ID" sz="1050" dirty="0">
              <a:solidFill>
                <a:schemeClr val="bg1"/>
              </a:solidFill>
            </a:endParaRPr>
          </a:p>
        </p:txBody>
      </p:sp>
      <p:sp>
        <p:nvSpPr>
          <p:cNvPr id="9" name="Cylinder 8">
            <a:extLst>
              <a:ext uri="{FF2B5EF4-FFF2-40B4-BE49-F238E27FC236}">
                <a16:creationId xmlns:a16="http://schemas.microsoft.com/office/drawing/2014/main" id="{607450CD-1038-56B5-9C7E-D3EB58C3255A}"/>
              </a:ext>
            </a:extLst>
          </p:cNvPr>
          <p:cNvSpPr/>
          <p:nvPr/>
        </p:nvSpPr>
        <p:spPr>
          <a:xfrm>
            <a:off x="3143143" y="2180714"/>
            <a:ext cx="655432" cy="930767"/>
          </a:xfrm>
          <a:prstGeom prst="ca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ysClr val="windowText" lastClr="000000"/>
                </a:solidFill>
              </a:rPr>
              <a:t>Local machine database</a:t>
            </a:r>
            <a:endParaRPr lang="id-ID" sz="900" dirty="0">
              <a:solidFill>
                <a:sysClr val="windowText" lastClr="000000"/>
              </a:solidFill>
            </a:endParaRPr>
          </a:p>
        </p:txBody>
      </p:sp>
      <p:cxnSp>
        <p:nvCxnSpPr>
          <p:cNvPr id="13" name="Straight Arrow Connector 12">
            <a:extLst>
              <a:ext uri="{FF2B5EF4-FFF2-40B4-BE49-F238E27FC236}">
                <a16:creationId xmlns:a16="http://schemas.microsoft.com/office/drawing/2014/main" id="{F48E9FE3-B90E-D144-72C7-E56C19E9A31B}"/>
              </a:ext>
            </a:extLst>
          </p:cNvPr>
          <p:cNvCxnSpPr>
            <a:cxnSpLocks/>
            <a:stCxn id="8" idx="2"/>
            <a:endCxn id="9" idx="1"/>
          </p:cNvCxnSpPr>
          <p:nvPr/>
        </p:nvCxnSpPr>
        <p:spPr>
          <a:xfrm>
            <a:off x="3468630" y="1737721"/>
            <a:ext cx="2229" cy="442993"/>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20" name="Straight Arrow Connector 19">
            <a:extLst>
              <a:ext uri="{FF2B5EF4-FFF2-40B4-BE49-F238E27FC236}">
                <a16:creationId xmlns:a16="http://schemas.microsoft.com/office/drawing/2014/main" id="{BD04E00C-5FBA-AFB9-D8E0-75DB0EDD3A50}"/>
              </a:ext>
            </a:extLst>
          </p:cNvPr>
          <p:cNvCxnSpPr>
            <a:stCxn id="10" idx="0"/>
            <a:endCxn id="9" idx="3"/>
          </p:cNvCxnSpPr>
          <p:nvPr/>
        </p:nvCxnSpPr>
        <p:spPr>
          <a:xfrm flipV="1">
            <a:off x="3468630" y="3111481"/>
            <a:ext cx="2229" cy="407403"/>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74" name="Google Shape;574;p23"/>
          <p:cNvSpPr txBox="1">
            <a:spLocks noGrp="1"/>
          </p:cNvSpPr>
          <p:nvPr>
            <p:ph type="title"/>
          </p:nvPr>
        </p:nvSpPr>
        <p:spPr>
          <a:xfrm>
            <a:off x="2125775" y="385000"/>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Scrapping</a:t>
            </a:r>
            <a:endParaRPr dirty="0"/>
          </a:p>
        </p:txBody>
      </p:sp>
      <p:grpSp>
        <p:nvGrpSpPr>
          <p:cNvPr id="2" name="Google Shape;1819;p37">
            <a:extLst>
              <a:ext uri="{FF2B5EF4-FFF2-40B4-BE49-F238E27FC236}">
                <a16:creationId xmlns:a16="http://schemas.microsoft.com/office/drawing/2014/main" id="{6E1C32E1-705A-A985-6056-B81696442869}"/>
              </a:ext>
            </a:extLst>
          </p:cNvPr>
          <p:cNvGrpSpPr/>
          <p:nvPr/>
        </p:nvGrpSpPr>
        <p:grpSpPr>
          <a:xfrm>
            <a:off x="794014" y="1105768"/>
            <a:ext cx="2085900" cy="3486600"/>
            <a:chOff x="3529050" y="1081275"/>
            <a:chExt cx="2085900" cy="3486600"/>
          </a:xfrm>
        </p:grpSpPr>
        <p:sp>
          <p:nvSpPr>
            <p:cNvPr id="3" name="Google Shape;1820;p37">
              <a:extLst>
                <a:ext uri="{FF2B5EF4-FFF2-40B4-BE49-F238E27FC236}">
                  <a16:creationId xmlns:a16="http://schemas.microsoft.com/office/drawing/2014/main" id="{A45F90F8-7040-081B-A4A4-70A97A783C93}"/>
                </a:ext>
              </a:extLst>
            </p:cNvPr>
            <p:cNvSpPr/>
            <p:nvPr/>
          </p:nvSpPr>
          <p:spPr>
            <a:xfrm>
              <a:off x="3529050" y="1081275"/>
              <a:ext cx="2085900" cy="3486600"/>
            </a:xfrm>
            <a:prstGeom prst="roundRect">
              <a:avLst>
                <a:gd name="adj" fmla="val 16667"/>
              </a:avLst>
            </a:prstGeom>
            <a:solidFill>
              <a:schemeClr val="lt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821;p37">
              <a:extLst>
                <a:ext uri="{FF2B5EF4-FFF2-40B4-BE49-F238E27FC236}">
                  <a16:creationId xmlns:a16="http://schemas.microsoft.com/office/drawing/2014/main" id="{982C08BC-E9EE-B435-CA4B-09355A7826BB}"/>
                </a:ext>
              </a:extLst>
            </p:cNvPr>
            <p:cNvSpPr/>
            <p:nvPr/>
          </p:nvSpPr>
          <p:spPr>
            <a:xfrm>
              <a:off x="3697950" y="1512324"/>
              <a:ext cx="1748100" cy="251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822;p37">
              <a:extLst>
                <a:ext uri="{FF2B5EF4-FFF2-40B4-BE49-F238E27FC236}">
                  <a16:creationId xmlns:a16="http://schemas.microsoft.com/office/drawing/2014/main" id="{A00C326D-57BF-3BDD-8AAD-9F621327E066}"/>
                </a:ext>
              </a:extLst>
            </p:cNvPr>
            <p:cNvGrpSpPr/>
            <p:nvPr/>
          </p:nvGrpSpPr>
          <p:grpSpPr>
            <a:xfrm>
              <a:off x="3894384" y="1278651"/>
              <a:ext cx="1355231" cy="81939"/>
              <a:chOff x="6441358" y="1278651"/>
              <a:chExt cx="1355231" cy="81939"/>
            </a:xfrm>
          </p:grpSpPr>
          <p:sp>
            <p:nvSpPr>
              <p:cNvPr id="9" name="Google Shape;1823;p37">
                <a:extLst>
                  <a:ext uri="{FF2B5EF4-FFF2-40B4-BE49-F238E27FC236}">
                    <a16:creationId xmlns:a16="http://schemas.microsoft.com/office/drawing/2014/main" id="{4DA3DAAB-8E52-454B-2EEE-831D4E1EDFD5}"/>
                  </a:ext>
                </a:extLst>
              </p:cNvPr>
              <p:cNvSpPr/>
              <p:nvPr/>
            </p:nvSpPr>
            <p:spPr>
              <a:xfrm>
                <a:off x="6441358" y="1278651"/>
                <a:ext cx="1188214" cy="77903"/>
              </a:xfrm>
              <a:custGeom>
                <a:avLst/>
                <a:gdLst/>
                <a:ahLst/>
                <a:cxnLst/>
                <a:rect l="l" t="t" r="r" b="b"/>
                <a:pathLst>
                  <a:path w="37094" h="2432" extrusionOk="0">
                    <a:moveTo>
                      <a:pt x="35865" y="2432"/>
                    </a:moveTo>
                    <a:lnTo>
                      <a:pt x="1203" y="2432"/>
                    </a:lnTo>
                    <a:cubicBezTo>
                      <a:pt x="552" y="2432"/>
                      <a:pt x="0" y="1881"/>
                      <a:pt x="0" y="1229"/>
                    </a:cubicBezTo>
                    <a:lnTo>
                      <a:pt x="0" y="1229"/>
                    </a:lnTo>
                    <a:cubicBezTo>
                      <a:pt x="0" y="552"/>
                      <a:pt x="552" y="1"/>
                      <a:pt x="1203" y="1"/>
                    </a:cubicBezTo>
                    <a:lnTo>
                      <a:pt x="35865" y="1"/>
                    </a:lnTo>
                    <a:cubicBezTo>
                      <a:pt x="36542" y="1"/>
                      <a:pt x="37093" y="552"/>
                      <a:pt x="37093" y="1229"/>
                    </a:cubicBezTo>
                    <a:lnTo>
                      <a:pt x="37093" y="1229"/>
                    </a:lnTo>
                    <a:cubicBezTo>
                      <a:pt x="37093" y="1881"/>
                      <a:pt x="36542" y="2432"/>
                      <a:pt x="35865" y="2432"/>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824;p37">
                <a:extLst>
                  <a:ext uri="{FF2B5EF4-FFF2-40B4-BE49-F238E27FC236}">
                    <a16:creationId xmlns:a16="http://schemas.microsoft.com/office/drawing/2014/main" id="{75A94D01-0F6B-5F06-52DF-DD9D17E4FF3A}"/>
                  </a:ext>
                </a:extLst>
              </p:cNvPr>
              <p:cNvSpPr/>
              <p:nvPr/>
            </p:nvSpPr>
            <p:spPr>
              <a:xfrm>
                <a:off x="7719487" y="1284289"/>
                <a:ext cx="77102" cy="76301"/>
              </a:xfrm>
              <a:custGeom>
                <a:avLst/>
                <a:gdLst/>
                <a:ahLst/>
                <a:cxnLst/>
                <a:rect l="l" t="t" r="r" b="b"/>
                <a:pathLst>
                  <a:path w="2407" h="2382" extrusionOk="0">
                    <a:moveTo>
                      <a:pt x="1203" y="2381"/>
                    </a:moveTo>
                    <a:lnTo>
                      <a:pt x="1203" y="2381"/>
                    </a:lnTo>
                    <a:cubicBezTo>
                      <a:pt x="551" y="2381"/>
                      <a:pt x="0" y="1855"/>
                      <a:pt x="0" y="1178"/>
                    </a:cubicBezTo>
                    <a:lnTo>
                      <a:pt x="0" y="1178"/>
                    </a:lnTo>
                    <a:cubicBezTo>
                      <a:pt x="0" y="527"/>
                      <a:pt x="551" y="0"/>
                      <a:pt x="1203" y="0"/>
                    </a:cubicBezTo>
                    <a:lnTo>
                      <a:pt x="1203" y="0"/>
                    </a:lnTo>
                    <a:cubicBezTo>
                      <a:pt x="1880" y="0"/>
                      <a:pt x="2406" y="527"/>
                      <a:pt x="2406" y="1178"/>
                    </a:cubicBezTo>
                    <a:lnTo>
                      <a:pt x="2406" y="1178"/>
                    </a:lnTo>
                    <a:cubicBezTo>
                      <a:pt x="2406" y="1855"/>
                      <a:pt x="1880" y="2381"/>
                      <a:pt x="1203" y="2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1825;p37">
              <a:extLst>
                <a:ext uri="{FF2B5EF4-FFF2-40B4-BE49-F238E27FC236}">
                  <a16:creationId xmlns:a16="http://schemas.microsoft.com/office/drawing/2014/main" id="{D5A9D3BB-74BC-D4D2-455F-9D3AE90C4D73}"/>
                </a:ext>
              </a:extLst>
            </p:cNvPr>
            <p:cNvSpPr/>
            <p:nvPr/>
          </p:nvSpPr>
          <p:spPr>
            <a:xfrm>
              <a:off x="4265305" y="4197661"/>
              <a:ext cx="613390" cy="143945"/>
            </a:xfrm>
            <a:custGeom>
              <a:avLst/>
              <a:gdLst/>
              <a:ahLst/>
              <a:cxnLst/>
              <a:rect l="l" t="t" r="r" b="b"/>
              <a:pathLst>
                <a:path w="19149" h="6166" extrusionOk="0">
                  <a:moveTo>
                    <a:pt x="16066" y="6166"/>
                  </a:moveTo>
                  <a:lnTo>
                    <a:pt x="3083" y="6166"/>
                  </a:lnTo>
                  <a:cubicBezTo>
                    <a:pt x="1379" y="6166"/>
                    <a:pt x="1" y="4762"/>
                    <a:pt x="1" y="3083"/>
                  </a:cubicBezTo>
                  <a:lnTo>
                    <a:pt x="1" y="3083"/>
                  </a:lnTo>
                  <a:cubicBezTo>
                    <a:pt x="1" y="1379"/>
                    <a:pt x="1379" y="0"/>
                    <a:pt x="3083" y="0"/>
                  </a:cubicBezTo>
                  <a:lnTo>
                    <a:pt x="16066" y="0"/>
                  </a:lnTo>
                  <a:cubicBezTo>
                    <a:pt x="17745" y="0"/>
                    <a:pt x="19149" y="1379"/>
                    <a:pt x="19149" y="3083"/>
                  </a:cubicBezTo>
                  <a:lnTo>
                    <a:pt x="19149" y="3083"/>
                  </a:lnTo>
                  <a:cubicBezTo>
                    <a:pt x="19149" y="4762"/>
                    <a:pt x="17745" y="6166"/>
                    <a:pt x="16066" y="6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826;p37">
              <a:extLst>
                <a:ext uri="{FF2B5EF4-FFF2-40B4-BE49-F238E27FC236}">
                  <a16:creationId xmlns:a16="http://schemas.microsoft.com/office/drawing/2014/main" id="{4139DF09-310F-367F-A2D2-C73E1D229BE7}"/>
                </a:ext>
              </a:extLst>
            </p:cNvPr>
            <p:cNvSpPr/>
            <p:nvPr/>
          </p:nvSpPr>
          <p:spPr>
            <a:xfrm>
              <a:off x="4073513" y="2274940"/>
              <a:ext cx="996974" cy="994169"/>
            </a:xfrm>
            <a:custGeom>
              <a:avLst/>
              <a:gdLst/>
              <a:ahLst/>
              <a:cxnLst/>
              <a:rect l="l" t="t" r="r" b="b"/>
              <a:pathLst>
                <a:path w="1411" h="1407" extrusionOk="0">
                  <a:moveTo>
                    <a:pt x="706" y="1"/>
                  </a:moveTo>
                  <a:cubicBezTo>
                    <a:pt x="617" y="1"/>
                    <a:pt x="534" y="15"/>
                    <a:pt x="456" y="45"/>
                  </a:cubicBezTo>
                  <a:cubicBezTo>
                    <a:pt x="520" y="74"/>
                    <a:pt x="578" y="108"/>
                    <a:pt x="632" y="148"/>
                  </a:cubicBezTo>
                  <a:cubicBezTo>
                    <a:pt x="652" y="138"/>
                    <a:pt x="681" y="128"/>
                    <a:pt x="706" y="128"/>
                  </a:cubicBezTo>
                  <a:cubicBezTo>
                    <a:pt x="745" y="128"/>
                    <a:pt x="784" y="143"/>
                    <a:pt x="808" y="167"/>
                  </a:cubicBezTo>
                  <a:cubicBezTo>
                    <a:pt x="887" y="133"/>
                    <a:pt x="970" y="108"/>
                    <a:pt x="1053" y="94"/>
                  </a:cubicBezTo>
                  <a:cubicBezTo>
                    <a:pt x="950" y="35"/>
                    <a:pt x="833" y="1"/>
                    <a:pt x="706" y="1"/>
                  </a:cubicBezTo>
                  <a:close/>
                  <a:moveTo>
                    <a:pt x="333" y="104"/>
                  </a:moveTo>
                  <a:cubicBezTo>
                    <a:pt x="260" y="153"/>
                    <a:pt x="191" y="216"/>
                    <a:pt x="138" y="285"/>
                  </a:cubicBezTo>
                  <a:cubicBezTo>
                    <a:pt x="177" y="358"/>
                    <a:pt x="226" y="422"/>
                    <a:pt x="280" y="481"/>
                  </a:cubicBezTo>
                  <a:cubicBezTo>
                    <a:pt x="299" y="471"/>
                    <a:pt x="319" y="466"/>
                    <a:pt x="343" y="466"/>
                  </a:cubicBezTo>
                  <a:cubicBezTo>
                    <a:pt x="358" y="466"/>
                    <a:pt x="373" y="471"/>
                    <a:pt x="387" y="476"/>
                  </a:cubicBezTo>
                  <a:cubicBezTo>
                    <a:pt x="441" y="417"/>
                    <a:pt x="500" y="363"/>
                    <a:pt x="564" y="314"/>
                  </a:cubicBezTo>
                  <a:cubicBezTo>
                    <a:pt x="559" y="299"/>
                    <a:pt x="559" y="290"/>
                    <a:pt x="559" y="280"/>
                  </a:cubicBezTo>
                  <a:cubicBezTo>
                    <a:pt x="559" y="260"/>
                    <a:pt x="559" y="246"/>
                    <a:pt x="564" y="231"/>
                  </a:cubicBezTo>
                  <a:cubicBezTo>
                    <a:pt x="495" y="182"/>
                    <a:pt x="417" y="138"/>
                    <a:pt x="333" y="104"/>
                  </a:cubicBezTo>
                  <a:close/>
                  <a:moveTo>
                    <a:pt x="622" y="402"/>
                  </a:moveTo>
                  <a:cubicBezTo>
                    <a:pt x="564" y="441"/>
                    <a:pt x="515" y="486"/>
                    <a:pt x="471" y="539"/>
                  </a:cubicBezTo>
                  <a:cubicBezTo>
                    <a:pt x="485" y="559"/>
                    <a:pt x="495" y="588"/>
                    <a:pt x="495" y="618"/>
                  </a:cubicBezTo>
                  <a:cubicBezTo>
                    <a:pt x="495" y="632"/>
                    <a:pt x="490" y="647"/>
                    <a:pt x="485" y="662"/>
                  </a:cubicBezTo>
                  <a:cubicBezTo>
                    <a:pt x="617" y="750"/>
                    <a:pt x="769" y="809"/>
                    <a:pt x="931" y="833"/>
                  </a:cubicBezTo>
                  <a:cubicBezTo>
                    <a:pt x="941" y="814"/>
                    <a:pt x="955" y="799"/>
                    <a:pt x="970" y="784"/>
                  </a:cubicBezTo>
                  <a:cubicBezTo>
                    <a:pt x="926" y="647"/>
                    <a:pt x="857" y="525"/>
                    <a:pt x="764" y="417"/>
                  </a:cubicBezTo>
                  <a:cubicBezTo>
                    <a:pt x="750" y="422"/>
                    <a:pt x="730" y="427"/>
                    <a:pt x="706" y="427"/>
                  </a:cubicBezTo>
                  <a:cubicBezTo>
                    <a:pt x="676" y="427"/>
                    <a:pt x="647" y="417"/>
                    <a:pt x="622" y="402"/>
                  </a:cubicBezTo>
                  <a:close/>
                  <a:moveTo>
                    <a:pt x="1176" y="182"/>
                  </a:moveTo>
                  <a:cubicBezTo>
                    <a:pt x="1063" y="192"/>
                    <a:pt x="955" y="221"/>
                    <a:pt x="857" y="265"/>
                  </a:cubicBezTo>
                  <a:cubicBezTo>
                    <a:pt x="857" y="270"/>
                    <a:pt x="857" y="275"/>
                    <a:pt x="857" y="280"/>
                  </a:cubicBezTo>
                  <a:cubicBezTo>
                    <a:pt x="857" y="304"/>
                    <a:pt x="853" y="324"/>
                    <a:pt x="843" y="344"/>
                  </a:cubicBezTo>
                  <a:cubicBezTo>
                    <a:pt x="941" y="461"/>
                    <a:pt x="1019" y="598"/>
                    <a:pt x="1068" y="750"/>
                  </a:cubicBezTo>
                  <a:cubicBezTo>
                    <a:pt x="1132" y="750"/>
                    <a:pt x="1181" y="789"/>
                    <a:pt x="1205" y="838"/>
                  </a:cubicBezTo>
                  <a:cubicBezTo>
                    <a:pt x="1274" y="833"/>
                    <a:pt x="1337" y="819"/>
                    <a:pt x="1401" y="804"/>
                  </a:cubicBezTo>
                  <a:cubicBezTo>
                    <a:pt x="1406" y="770"/>
                    <a:pt x="1411" y="735"/>
                    <a:pt x="1411" y="701"/>
                  </a:cubicBezTo>
                  <a:cubicBezTo>
                    <a:pt x="1411" y="495"/>
                    <a:pt x="1318" y="309"/>
                    <a:pt x="1176" y="182"/>
                  </a:cubicBezTo>
                  <a:close/>
                  <a:moveTo>
                    <a:pt x="74" y="388"/>
                  </a:moveTo>
                  <a:cubicBezTo>
                    <a:pt x="30" y="481"/>
                    <a:pt x="0" y="588"/>
                    <a:pt x="0" y="701"/>
                  </a:cubicBezTo>
                  <a:cubicBezTo>
                    <a:pt x="0" y="833"/>
                    <a:pt x="35" y="956"/>
                    <a:pt x="98" y="1063"/>
                  </a:cubicBezTo>
                  <a:cubicBezTo>
                    <a:pt x="123" y="936"/>
                    <a:pt x="167" y="819"/>
                    <a:pt x="226" y="706"/>
                  </a:cubicBezTo>
                  <a:cubicBezTo>
                    <a:pt x="206" y="681"/>
                    <a:pt x="191" y="652"/>
                    <a:pt x="191" y="618"/>
                  </a:cubicBezTo>
                  <a:cubicBezTo>
                    <a:pt x="191" y="598"/>
                    <a:pt x="196" y="574"/>
                    <a:pt x="206" y="559"/>
                  </a:cubicBezTo>
                  <a:cubicBezTo>
                    <a:pt x="157" y="505"/>
                    <a:pt x="113" y="446"/>
                    <a:pt x="74" y="388"/>
                  </a:cubicBezTo>
                  <a:close/>
                  <a:moveTo>
                    <a:pt x="1377" y="917"/>
                  </a:moveTo>
                  <a:lnTo>
                    <a:pt x="1377" y="917"/>
                  </a:lnTo>
                  <a:cubicBezTo>
                    <a:pt x="1323" y="931"/>
                    <a:pt x="1264" y="941"/>
                    <a:pt x="1210" y="946"/>
                  </a:cubicBezTo>
                  <a:cubicBezTo>
                    <a:pt x="1195" y="985"/>
                    <a:pt x="1166" y="1019"/>
                    <a:pt x="1127" y="1034"/>
                  </a:cubicBezTo>
                  <a:cubicBezTo>
                    <a:pt x="1127" y="1063"/>
                    <a:pt x="1127" y="1093"/>
                    <a:pt x="1127" y="1122"/>
                  </a:cubicBezTo>
                  <a:cubicBezTo>
                    <a:pt x="1127" y="1171"/>
                    <a:pt x="1127" y="1225"/>
                    <a:pt x="1117" y="1274"/>
                  </a:cubicBezTo>
                  <a:cubicBezTo>
                    <a:pt x="1239" y="1186"/>
                    <a:pt x="1328" y="1063"/>
                    <a:pt x="1377" y="917"/>
                  </a:cubicBezTo>
                  <a:close/>
                  <a:moveTo>
                    <a:pt x="422" y="745"/>
                  </a:moveTo>
                  <a:cubicBezTo>
                    <a:pt x="397" y="760"/>
                    <a:pt x="373" y="765"/>
                    <a:pt x="343" y="765"/>
                  </a:cubicBezTo>
                  <a:lnTo>
                    <a:pt x="314" y="765"/>
                  </a:lnTo>
                  <a:cubicBezTo>
                    <a:pt x="245" y="892"/>
                    <a:pt x="201" y="1034"/>
                    <a:pt x="191" y="1181"/>
                  </a:cubicBezTo>
                  <a:cubicBezTo>
                    <a:pt x="255" y="1254"/>
                    <a:pt x="338" y="1313"/>
                    <a:pt x="431" y="1352"/>
                  </a:cubicBezTo>
                  <a:cubicBezTo>
                    <a:pt x="544" y="1176"/>
                    <a:pt x="706" y="1029"/>
                    <a:pt x="897" y="936"/>
                  </a:cubicBezTo>
                  <a:cubicBezTo>
                    <a:pt x="720" y="907"/>
                    <a:pt x="564" y="838"/>
                    <a:pt x="422" y="745"/>
                  </a:cubicBezTo>
                  <a:close/>
                  <a:moveTo>
                    <a:pt x="970" y="1014"/>
                  </a:moveTo>
                  <a:cubicBezTo>
                    <a:pt x="794" y="1098"/>
                    <a:pt x="642" y="1230"/>
                    <a:pt x="534" y="1387"/>
                  </a:cubicBezTo>
                  <a:cubicBezTo>
                    <a:pt x="588" y="1401"/>
                    <a:pt x="647" y="1406"/>
                    <a:pt x="706" y="1406"/>
                  </a:cubicBezTo>
                  <a:cubicBezTo>
                    <a:pt x="808" y="1406"/>
                    <a:pt x="911" y="1382"/>
                    <a:pt x="999" y="1343"/>
                  </a:cubicBezTo>
                  <a:cubicBezTo>
                    <a:pt x="1014" y="1269"/>
                    <a:pt x="1024" y="1196"/>
                    <a:pt x="1024" y="1122"/>
                  </a:cubicBezTo>
                  <a:cubicBezTo>
                    <a:pt x="1024" y="1093"/>
                    <a:pt x="1024" y="1068"/>
                    <a:pt x="1019" y="1039"/>
                  </a:cubicBezTo>
                  <a:cubicBezTo>
                    <a:pt x="1004" y="1034"/>
                    <a:pt x="985" y="1024"/>
                    <a:pt x="970" y="10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827;p37">
              <a:extLst>
                <a:ext uri="{FF2B5EF4-FFF2-40B4-BE49-F238E27FC236}">
                  <a16:creationId xmlns:a16="http://schemas.microsoft.com/office/drawing/2014/main" id="{3BE54D0E-A64C-8688-AC71-6A3B747BB047}"/>
                </a:ext>
              </a:extLst>
            </p:cNvPr>
            <p:cNvSpPr/>
            <p:nvPr/>
          </p:nvSpPr>
          <p:spPr>
            <a:xfrm>
              <a:off x="3697950" y="1512325"/>
              <a:ext cx="892200" cy="2519400"/>
            </a:xfrm>
            <a:prstGeom prst="rect">
              <a:avLst/>
            </a:prstGeom>
            <a:solidFill>
              <a:srgbClr val="FFFFFF">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Rectangle: Rounded Corners 10">
            <a:extLst>
              <a:ext uri="{FF2B5EF4-FFF2-40B4-BE49-F238E27FC236}">
                <a16:creationId xmlns:a16="http://schemas.microsoft.com/office/drawing/2014/main" id="{20D90580-F97F-35B7-5922-01C9FA7DB7E5}"/>
              </a:ext>
            </a:extLst>
          </p:cNvPr>
          <p:cNvSpPr/>
          <p:nvPr/>
        </p:nvSpPr>
        <p:spPr>
          <a:xfrm>
            <a:off x="3159579" y="1191986"/>
            <a:ext cx="5190407" cy="3174113"/>
          </a:xfrm>
          <a:prstGeom prst="roundRect">
            <a:avLst/>
          </a:prstGeom>
          <a:ln>
            <a:solidFill>
              <a:schemeClr val="bg2"/>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latin typeface="Calibri Light" panose="020F0302020204030204" pitchFamily="34" charset="0"/>
                <a:ea typeface="Calibri Light" panose="020F0302020204030204" pitchFamily="34" charset="0"/>
                <a:cs typeface="Calibri Light" panose="020F0302020204030204" pitchFamily="34" charset="0"/>
              </a:rPr>
              <a:t>To be able to scrape data from a website we need to formulate step-by-step what we are going to do on the website. Also knowing the website architecture will be massive plus point.</a:t>
            </a:r>
            <a:endParaRPr lang="id-ID" sz="1800" b="1" dirty="0">
              <a:latin typeface="Calibri Light" panose="020F0302020204030204" pitchFamily="34" charset="0"/>
              <a:ea typeface="Calibri Light" panose="020F0302020204030204" pitchFamily="34" charset="0"/>
              <a:cs typeface="Calibri Light" panose="020F030202020403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74" name="Google Shape;574;p23"/>
          <p:cNvSpPr txBox="1">
            <a:spLocks noGrp="1"/>
          </p:cNvSpPr>
          <p:nvPr>
            <p:ph type="title"/>
          </p:nvPr>
        </p:nvSpPr>
        <p:spPr>
          <a:xfrm>
            <a:off x="2122625" y="219210"/>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Scrapping Smartphone Specification</a:t>
            </a:r>
            <a:endParaRPr dirty="0"/>
          </a:p>
        </p:txBody>
      </p:sp>
      <p:grpSp>
        <p:nvGrpSpPr>
          <p:cNvPr id="24" name="Group 23">
            <a:extLst>
              <a:ext uri="{FF2B5EF4-FFF2-40B4-BE49-F238E27FC236}">
                <a16:creationId xmlns:a16="http://schemas.microsoft.com/office/drawing/2014/main" id="{B533882B-DEEF-A328-B2BC-21AF3B789A35}"/>
              </a:ext>
            </a:extLst>
          </p:cNvPr>
          <p:cNvGrpSpPr/>
          <p:nvPr/>
        </p:nvGrpSpPr>
        <p:grpSpPr>
          <a:xfrm>
            <a:off x="377825" y="950283"/>
            <a:ext cx="8388350" cy="261610"/>
            <a:chOff x="254000" y="737859"/>
            <a:chExt cx="8388350" cy="261610"/>
          </a:xfrm>
        </p:grpSpPr>
        <p:sp>
          <p:nvSpPr>
            <p:cNvPr id="14" name="TextBox 13">
              <a:extLst>
                <a:ext uri="{FF2B5EF4-FFF2-40B4-BE49-F238E27FC236}">
                  <a16:creationId xmlns:a16="http://schemas.microsoft.com/office/drawing/2014/main" id="{0137A4F9-D6D3-4CAE-178D-0B489C3F4032}"/>
                </a:ext>
              </a:extLst>
            </p:cNvPr>
            <p:cNvSpPr txBox="1"/>
            <p:nvPr/>
          </p:nvSpPr>
          <p:spPr>
            <a:xfrm>
              <a:off x="254000" y="737859"/>
              <a:ext cx="1333500" cy="261610"/>
            </a:xfrm>
            <a:prstGeom prst="rect">
              <a:avLst/>
            </a:prstGeom>
            <a:noFill/>
            <a:ln>
              <a:solidFill>
                <a:schemeClr val="tx1"/>
              </a:solidFill>
            </a:ln>
          </p:spPr>
          <p:txBody>
            <a:bodyPr wrap="square" rtlCol="0">
              <a:spAutoFit/>
            </a:bodyPr>
            <a:lstStyle/>
            <a:p>
              <a:r>
                <a:rPr lang="en-US" sz="1100" dirty="0"/>
                <a:t>Go to the website</a:t>
              </a:r>
              <a:endParaRPr lang="id-ID" sz="1100" dirty="0"/>
            </a:p>
          </p:txBody>
        </p:sp>
        <p:sp>
          <p:nvSpPr>
            <p:cNvPr id="15" name="TextBox 14">
              <a:extLst>
                <a:ext uri="{FF2B5EF4-FFF2-40B4-BE49-F238E27FC236}">
                  <a16:creationId xmlns:a16="http://schemas.microsoft.com/office/drawing/2014/main" id="{0A8ACB1A-D86D-39FF-3602-49415CD3095E}"/>
                </a:ext>
              </a:extLst>
            </p:cNvPr>
            <p:cNvSpPr txBox="1"/>
            <p:nvPr/>
          </p:nvSpPr>
          <p:spPr>
            <a:xfrm>
              <a:off x="2051050" y="737859"/>
              <a:ext cx="1930400" cy="261610"/>
            </a:xfrm>
            <a:prstGeom prst="rect">
              <a:avLst/>
            </a:prstGeom>
            <a:noFill/>
            <a:ln>
              <a:solidFill>
                <a:schemeClr val="tx1"/>
              </a:solidFill>
            </a:ln>
          </p:spPr>
          <p:txBody>
            <a:bodyPr wrap="square" rtlCol="0">
              <a:spAutoFit/>
            </a:bodyPr>
            <a:lstStyle/>
            <a:p>
              <a:pPr algn="ctr"/>
              <a:r>
                <a:rPr lang="en-US" sz="1100" dirty="0"/>
                <a:t>Click link for each brand</a:t>
              </a:r>
              <a:endParaRPr lang="id-ID" sz="1100" dirty="0"/>
            </a:p>
          </p:txBody>
        </p:sp>
        <p:sp>
          <p:nvSpPr>
            <p:cNvPr id="16" name="TextBox 15">
              <a:extLst>
                <a:ext uri="{FF2B5EF4-FFF2-40B4-BE49-F238E27FC236}">
                  <a16:creationId xmlns:a16="http://schemas.microsoft.com/office/drawing/2014/main" id="{1EE09460-CF00-2548-2E8A-2AA8C260661A}"/>
                </a:ext>
              </a:extLst>
            </p:cNvPr>
            <p:cNvSpPr txBox="1"/>
            <p:nvPr/>
          </p:nvSpPr>
          <p:spPr>
            <a:xfrm>
              <a:off x="4445000" y="737859"/>
              <a:ext cx="2343150" cy="261610"/>
            </a:xfrm>
            <a:prstGeom prst="rect">
              <a:avLst/>
            </a:prstGeom>
            <a:noFill/>
            <a:ln>
              <a:solidFill>
                <a:schemeClr val="tx1"/>
              </a:solidFill>
            </a:ln>
          </p:spPr>
          <p:txBody>
            <a:bodyPr wrap="square" rtlCol="0">
              <a:spAutoFit/>
            </a:bodyPr>
            <a:lstStyle/>
            <a:p>
              <a:pPr algn="ctr"/>
              <a:r>
                <a:rPr lang="en-US" sz="1100" dirty="0"/>
                <a:t>Click product link for each brand</a:t>
              </a:r>
              <a:endParaRPr lang="id-ID" sz="1100" dirty="0"/>
            </a:p>
          </p:txBody>
        </p:sp>
        <p:sp>
          <p:nvSpPr>
            <p:cNvPr id="17" name="TextBox 16">
              <a:extLst>
                <a:ext uri="{FF2B5EF4-FFF2-40B4-BE49-F238E27FC236}">
                  <a16:creationId xmlns:a16="http://schemas.microsoft.com/office/drawing/2014/main" id="{AD54B986-F836-FFB1-63C7-85C74AD8C3DA}"/>
                </a:ext>
              </a:extLst>
            </p:cNvPr>
            <p:cNvSpPr txBox="1"/>
            <p:nvPr/>
          </p:nvSpPr>
          <p:spPr>
            <a:xfrm>
              <a:off x="7251700" y="737859"/>
              <a:ext cx="1390650" cy="261610"/>
            </a:xfrm>
            <a:prstGeom prst="rect">
              <a:avLst/>
            </a:prstGeom>
            <a:noFill/>
            <a:ln>
              <a:solidFill>
                <a:schemeClr val="tx1"/>
              </a:solidFill>
            </a:ln>
          </p:spPr>
          <p:txBody>
            <a:bodyPr wrap="square" rtlCol="0">
              <a:spAutoFit/>
            </a:bodyPr>
            <a:lstStyle/>
            <a:p>
              <a:pPr algn="ctr"/>
              <a:r>
                <a:rPr lang="en-US" sz="1100" dirty="0"/>
                <a:t>specification</a:t>
              </a:r>
              <a:endParaRPr lang="id-ID" sz="1100" dirty="0"/>
            </a:p>
          </p:txBody>
        </p:sp>
        <p:cxnSp>
          <p:nvCxnSpPr>
            <p:cNvPr id="19" name="Straight Arrow Connector 18">
              <a:extLst>
                <a:ext uri="{FF2B5EF4-FFF2-40B4-BE49-F238E27FC236}">
                  <a16:creationId xmlns:a16="http://schemas.microsoft.com/office/drawing/2014/main" id="{07A8EAB4-0D6E-9474-14FA-AC6797A27F5C}"/>
                </a:ext>
              </a:extLst>
            </p:cNvPr>
            <p:cNvCxnSpPr>
              <a:stCxn id="14" idx="3"/>
              <a:endCxn id="15" idx="1"/>
            </p:cNvCxnSpPr>
            <p:nvPr/>
          </p:nvCxnSpPr>
          <p:spPr>
            <a:xfrm>
              <a:off x="1587500" y="868664"/>
              <a:ext cx="463550" cy="0"/>
            </a:xfrm>
            <a:prstGeom prst="straightConnector1">
              <a:avLst/>
            </a:prstGeom>
            <a:ln>
              <a:solidFill>
                <a:schemeClr val="tx1"/>
              </a:solidFill>
              <a:tailEnd type="triangle"/>
            </a:ln>
            <a:effectLst/>
          </p:spPr>
          <p:style>
            <a:lnRef idx="2">
              <a:schemeClr val="dk1"/>
            </a:lnRef>
            <a:fillRef idx="0">
              <a:schemeClr val="dk1"/>
            </a:fillRef>
            <a:effectRef idx="1">
              <a:schemeClr val="dk1"/>
            </a:effectRef>
            <a:fontRef idx="minor">
              <a:schemeClr val="tx1"/>
            </a:fontRef>
          </p:style>
        </p:cxnSp>
        <p:cxnSp>
          <p:nvCxnSpPr>
            <p:cNvPr id="21" name="Straight Arrow Connector 20">
              <a:extLst>
                <a:ext uri="{FF2B5EF4-FFF2-40B4-BE49-F238E27FC236}">
                  <a16:creationId xmlns:a16="http://schemas.microsoft.com/office/drawing/2014/main" id="{465FB023-7069-F121-9F15-6E99C48CDB6D}"/>
                </a:ext>
              </a:extLst>
            </p:cNvPr>
            <p:cNvCxnSpPr>
              <a:stCxn id="15" idx="3"/>
              <a:endCxn id="16" idx="1"/>
            </p:cNvCxnSpPr>
            <p:nvPr/>
          </p:nvCxnSpPr>
          <p:spPr>
            <a:xfrm>
              <a:off x="3981450" y="868664"/>
              <a:ext cx="463550" cy="0"/>
            </a:xfrm>
            <a:prstGeom prst="straightConnector1">
              <a:avLst/>
            </a:prstGeom>
            <a:ln>
              <a:solidFill>
                <a:schemeClr val="tx1"/>
              </a:solidFill>
              <a:tailEnd type="triangle"/>
            </a:ln>
            <a:effectLst/>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234A2F6E-AA0F-F6B9-32FD-DC7AB7C03D3D}"/>
                </a:ext>
              </a:extLst>
            </p:cNvPr>
            <p:cNvCxnSpPr>
              <a:cxnSpLocks/>
              <a:stCxn id="16" idx="3"/>
              <a:endCxn id="17" idx="1"/>
            </p:cNvCxnSpPr>
            <p:nvPr/>
          </p:nvCxnSpPr>
          <p:spPr>
            <a:xfrm>
              <a:off x="6788150" y="868664"/>
              <a:ext cx="463550" cy="0"/>
            </a:xfrm>
            <a:prstGeom prst="straightConnector1">
              <a:avLst/>
            </a:prstGeom>
            <a:ln>
              <a:solidFill>
                <a:schemeClr val="tx1"/>
              </a:solidFill>
              <a:tailEnd type="triangle"/>
            </a:ln>
            <a:effectLst/>
          </p:spPr>
          <p:style>
            <a:lnRef idx="2">
              <a:schemeClr val="dk1"/>
            </a:lnRef>
            <a:fillRef idx="0">
              <a:schemeClr val="dk1"/>
            </a:fillRef>
            <a:effectRef idx="1">
              <a:schemeClr val="dk1"/>
            </a:effectRef>
            <a:fontRef idx="minor">
              <a:schemeClr val="tx1"/>
            </a:fontRef>
          </p:style>
        </p:cxnSp>
      </p:grpSp>
      <p:grpSp>
        <p:nvGrpSpPr>
          <p:cNvPr id="47" name="Group 46">
            <a:extLst>
              <a:ext uri="{FF2B5EF4-FFF2-40B4-BE49-F238E27FC236}">
                <a16:creationId xmlns:a16="http://schemas.microsoft.com/office/drawing/2014/main" id="{4F38688E-F113-98E5-8828-5F85E45E2A0F}"/>
              </a:ext>
            </a:extLst>
          </p:cNvPr>
          <p:cNvGrpSpPr/>
          <p:nvPr/>
        </p:nvGrpSpPr>
        <p:grpSpPr>
          <a:xfrm>
            <a:off x="1360489" y="1555066"/>
            <a:ext cx="5996778" cy="2184399"/>
            <a:chOff x="109539" y="1390650"/>
            <a:chExt cx="5996778" cy="2184399"/>
          </a:xfrm>
        </p:grpSpPr>
        <p:sp>
          <p:nvSpPr>
            <p:cNvPr id="12" name="Rectangle: Rounded Corners 11">
              <a:extLst>
                <a:ext uri="{FF2B5EF4-FFF2-40B4-BE49-F238E27FC236}">
                  <a16:creationId xmlns:a16="http://schemas.microsoft.com/office/drawing/2014/main" id="{A464F71E-E854-B434-1850-DA8A30EA1AF1}"/>
                </a:ext>
              </a:extLst>
            </p:cNvPr>
            <p:cNvSpPr/>
            <p:nvPr/>
          </p:nvSpPr>
          <p:spPr>
            <a:xfrm>
              <a:off x="109539" y="1390650"/>
              <a:ext cx="1079500" cy="7683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Go to the website</a:t>
              </a:r>
              <a:endParaRPr lang="id-ID" sz="1200" dirty="0"/>
            </a:p>
          </p:txBody>
        </p:sp>
        <p:sp>
          <p:nvSpPr>
            <p:cNvPr id="13" name="Rectangle: Rounded Corners 12">
              <a:extLst>
                <a:ext uri="{FF2B5EF4-FFF2-40B4-BE49-F238E27FC236}">
                  <a16:creationId xmlns:a16="http://schemas.microsoft.com/office/drawing/2014/main" id="{409A1EC1-730D-FB64-C84D-24659B8388F1}"/>
                </a:ext>
              </a:extLst>
            </p:cNvPr>
            <p:cNvSpPr/>
            <p:nvPr/>
          </p:nvSpPr>
          <p:spPr>
            <a:xfrm>
              <a:off x="1772444" y="1390650"/>
              <a:ext cx="1079500" cy="7683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Go to brand’s link</a:t>
              </a:r>
              <a:endParaRPr lang="id-ID" sz="1200" dirty="0"/>
            </a:p>
          </p:txBody>
        </p:sp>
        <p:sp>
          <p:nvSpPr>
            <p:cNvPr id="30" name="Rectangle: Rounded Corners 29">
              <a:extLst>
                <a:ext uri="{FF2B5EF4-FFF2-40B4-BE49-F238E27FC236}">
                  <a16:creationId xmlns:a16="http://schemas.microsoft.com/office/drawing/2014/main" id="{BB310AF6-9445-150F-3CB8-085293556F73}"/>
                </a:ext>
              </a:extLst>
            </p:cNvPr>
            <p:cNvSpPr/>
            <p:nvPr/>
          </p:nvSpPr>
          <p:spPr>
            <a:xfrm>
              <a:off x="3435350" y="1390650"/>
              <a:ext cx="1079500" cy="7683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Go to brand’s product link</a:t>
              </a:r>
              <a:endParaRPr lang="id-ID" sz="1200" dirty="0"/>
            </a:p>
          </p:txBody>
        </p:sp>
        <p:sp>
          <p:nvSpPr>
            <p:cNvPr id="31" name="Rectangle: Rounded Corners 30">
              <a:extLst>
                <a:ext uri="{FF2B5EF4-FFF2-40B4-BE49-F238E27FC236}">
                  <a16:creationId xmlns:a16="http://schemas.microsoft.com/office/drawing/2014/main" id="{AE7BFD9A-B817-E17A-35B2-50C419FE6F7F}"/>
                </a:ext>
              </a:extLst>
            </p:cNvPr>
            <p:cNvSpPr/>
            <p:nvPr/>
          </p:nvSpPr>
          <p:spPr>
            <a:xfrm>
              <a:off x="5026817" y="1390650"/>
              <a:ext cx="1079500" cy="7683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Scrape specification</a:t>
              </a:r>
              <a:endParaRPr lang="id-ID" sz="1200" dirty="0"/>
            </a:p>
          </p:txBody>
        </p:sp>
        <p:sp>
          <p:nvSpPr>
            <p:cNvPr id="32" name="Diamond 31">
              <a:extLst>
                <a:ext uri="{FF2B5EF4-FFF2-40B4-BE49-F238E27FC236}">
                  <a16:creationId xmlns:a16="http://schemas.microsoft.com/office/drawing/2014/main" id="{C0F21EB5-CE19-C254-5595-7807CB1BF707}"/>
                </a:ext>
              </a:extLst>
            </p:cNvPr>
            <p:cNvSpPr/>
            <p:nvPr/>
          </p:nvSpPr>
          <p:spPr>
            <a:xfrm>
              <a:off x="3363912" y="2571750"/>
              <a:ext cx="1222375" cy="1003299"/>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Pagination</a:t>
              </a:r>
              <a:endParaRPr lang="id-ID" sz="1800" dirty="0"/>
            </a:p>
          </p:txBody>
        </p:sp>
        <p:cxnSp>
          <p:nvCxnSpPr>
            <p:cNvPr id="34" name="Straight Arrow Connector 33">
              <a:extLst>
                <a:ext uri="{FF2B5EF4-FFF2-40B4-BE49-F238E27FC236}">
                  <a16:creationId xmlns:a16="http://schemas.microsoft.com/office/drawing/2014/main" id="{14021091-F675-EC98-04D9-17A5F145DC2F}"/>
                </a:ext>
              </a:extLst>
            </p:cNvPr>
            <p:cNvCxnSpPr>
              <a:stCxn id="12" idx="3"/>
              <a:endCxn id="13" idx="1"/>
            </p:cNvCxnSpPr>
            <p:nvPr/>
          </p:nvCxnSpPr>
          <p:spPr>
            <a:xfrm>
              <a:off x="1189039" y="1774825"/>
              <a:ext cx="583405" cy="0"/>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C948EE6D-446F-E8C5-AA9D-5B76FFE1B70F}"/>
                </a:ext>
              </a:extLst>
            </p:cNvPr>
            <p:cNvCxnSpPr>
              <a:stCxn id="13" idx="3"/>
              <a:endCxn id="30" idx="1"/>
            </p:cNvCxnSpPr>
            <p:nvPr/>
          </p:nvCxnSpPr>
          <p:spPr>
            <a:xfrm>
              <a:off x="2851944" y="1774825"/>
              <a:ext cx="583406" cy="0"/>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38" name="Straight Arrow Connector 37">
              <a:extLst>
                <a:ext uri="{FF2B5EF4-FFF2-40B4-BE49-F238E27FC236}">
                  <a16:creationId xmlns:a16="http://schemas.microsoft.com/office/drawing/2014/main" id="{6262B6A2-BF07-BB96-CAA9-334B538D8C2B}"/>
                </a:ext>
              </a:extLst>
            </p:cNvPr>
            <p:cNvCxnSpPr>
              <a:stCxn id="30" idx="3"/>
              <a:endCxn id="31" idx="1"/>
            </p:cNvCxnSpPr>
            <p:nvPr/>
          </p:nvCxnSpPr>
          <p:spPr>
            <a:xfrm>
              <a:off x="4514850" y="1774825"/>
              <a:ext cx="511967" cy="0"/>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40" name="Straight Arrow Connector 39">
              <a:extLst>
                <a:ext uri="{FF2B5EF4-FFF2-40B4-BE49-F238E27FC236}">
                  <a16:creationId xmlns:a16="http://schemas.microsoft.com/office/drawing/2014/main" id="{BACF1CAF-6753-4236-D289-1ECF6FC42C2D}"/>
                </a:ext>
              </a:extLst>
            </p:cNvPr>
            <p:cNvCxnSpPr>
              <a:stCxn id="30" idx="2"/>
              <a:endCxn id="32" idx="0"/>
            </p:cNvCxnSpPr>
            <p:nvPr/>
          </p:nvCxnSpPr>
          <p:spPr>
            <a:xfrm>
              <a:off x="3975100" y="2159000"/>
              <a:ext cx="0" cy="412750"/>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44" name="Connector: Elbow 43">
              <a:extLst>
                <a:ext uri="{FF2B5EF4-FFF2-40B4-BE49-F238E27FC236}">
                  <a16:creationId xmlns:a16="http://schemas.microsoft.com/office/drawing/2014/main" id="{E19D0749-AC01-DFBF-68D8-C5091E549556}"/>
                </a:ext>
              </a:extLst>
            </p:cNvPr>
            <p:cNvCxnSpPr>
              <a:stCxn id="32" idx="1"/>
              <a:endCxn id="30" idx="1"/>
            </p:cNvCxnSpPr>
            <p:nvPr/>
          </p:nvCxnSpPr>
          <p:spPr>
            <a:xfrm rot="10800000" flipH="1">
              <a:off x="3363912" y="1774826"/>
              <a:ext cx="71438" cy="1298575"/>
            </a:xfrm>
            <a:prstGeom prst="bentConnector3">
              <a:avLst>
                <a:gd name="adj1" fmla="val -319998"/>
              </a:avLst>
            </a:prstGeom>
            <a:ln>
              <a:tailEnd type="triangle"/>
            </a:ln>
            <a:effectLst/>
          </p:spPr>
          <p:style>
            <a:lnRef idx="2">
              <a:schemeClr val="dk1"/>
            </a:lnRef>
            <a:fillRef idx="0">
              <a:schemeClr val="dk1"/>
            </a:fillRef>
            <a:effectRef idx="1">
              <a:schemeClr val="dk1"/>
            </a:effectRef>
            <a:fontRef idx="minor">
              <a:schemeClr val="tx1"/>
            </a:fontRef>
          </p:style>
        </p:cxnSp>
        <p:sp>
          <p:nvSpPr>
            <p:cNvPr id="46" name="TextBox 45">
              <a:extLst>
                <a:ext uri="{FF2B5EF4-FFF2-40B4-BE49-F238E27FC236}">
                  <a16:creationId xmlns:a16="http://schemas.microsoft.com/office/drawing/2014/main" id="{01F7B6CA-B5E8-7EF0-4FC5-5E40C4A1D289}"/>
                </a:ext>
              </a:extLst>
            </p:cNvPr>
            <p:cNvSpPr txBox="1"/>
            <p:nvPr/>
          </p:nvSpPr>
          <p:spPr>
            <a:xfrm>
              <a:off x="2625726" y="2343150"/>
              <a:ext cx="539750" cy="523220"/>
            </a:xfrm>
            <a:prstGeom prst="rect">
              <a:avLst/>
            </a:prstGeom>
            <a:noFill/>
          </p:spPr>
          <p:txBody>
            <a:bodyPr wrap="square" rtlCol="0">
              <a:spAutoFit/>
            </a:bodyPr>
            <a:lstStyle/>
            <a:p>
              <a:r>
                <a:rPr lang="en-US" sz="700" dirty="0"/>
                <a:t>Yes,</a:t>
              </a:r>
            </a:p>
            <a:p>
              <a:r>
                <a:rPr lang="en-US" sz="700" dirty="0"/>
                <a:t>Go to next Page</a:t>
              </a:r>
              <a:endParaRPr lang="id-ID" sz="700" dirty="0"/>
            </a:p>
          </p:txBody>
        </p:sp>
      </p:grpSp>
    </p:spTree>
    <p:extLst>
      <p:ext uri="{BB962C8B-B14F-4D97-AF65-F5344CB8AC3E}">
        <p14:creationId xmlns:p14="http://schemas.microsoft.com/office/powerpoint/2010/main" val="1623513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74" name="Google Shape;574;p23"/>
          <p:cNvSpPr txBox="1">
            <a:spLocks noGrp="1"/>
          </p:cNvSpPr>
          <p:nvPr>
            <p:ph type="title"/>
          </p:nvPr>
        </p:nvSpPr>
        <p:spPr>
          <a:xfrm>
            <a:off x="2125800" y="265909"/>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Scrapping Smartphone Specification</a:t>
            </a:r>
            <a:endParaRPr dirty="0"/>
          </a:p>
        </p:txBody>
      </p:sp>
      <p:grpSp>
        <p:nvGrpSpPr>
          <p:cNvPr id="23" name="Group 22">
            <a:extLst>
              <a:ext uri="{FF2B5EF4-FFF2-40B4-BE49-F238E27FC236}">
                <a16:creationId xmlns:a16="http://schemas.microsoft.com/office/drawing/2014/main" id="{CF03E9D5-308E-E01A-6EDB-D431ACA297C6}"/>
              </a:ext>
            </a:extLst>
          </p:cNvPr>
          <p:cNvGrpSpPr/>
          <p:nvPr/>
        </p:nvGrpSpPr>
        <p:grpSpPr>
          <a:xfrm>
            <a:off x="0" y="852812"/>
            <a:ext cx="4862286" cy="3042813"/>
            <a:chOff x="0" y="896455"/>
            <a:chExt cx="4862286" cy="3042813"/>
          </a:xfrm>
        </p:grpSpPr>
        <p:pic>
          <p:nvPicPr>
            <p:cNvPr id="16" name="Picture 15" descr="A screenshot of a computer&#10;&#10;Description automatically generated">
              <a:extLst>
                <a:ext uri="{FF2B5EF4-FFF2-40B4-BE49-F238E27FC236}">
                  <a16:creationId xmlns:a16="http://schemas.microsoft.com/office/drawing/2014/main" id="{9A9C7B11-0B38-09A0-F2E4-5C170572834C}"/>
                </a:ext>
              </a:extLst>
            </p:cNvPr>
            <p:cNvPicPr>
              <a:picLocks noChangeAspect="1"/>
            </p:cNvPicPr>
            <p:nvPr/>
          </p:nvPicPr>
          <p:blipFill>
            <a:blip r:embed="rId3"/>
            <a:stretch>
              <a:fillRect/>
            </a:stretch>
          </p:blipFill>
          <p:spPr>
            <a:xfrm>
              <a:off x="0" y="1204232"/>
              <a:ext cx="4862286" cy="2735036"/>
            </a:xfrm>
            <a:prstGeom prst="rect">
              <a:avLst/>
            </a:prstGeom>
          </p:spPr>
        </p:pic>
        <p:sp>
          <p:nvSpPr>
            <p:cNvPr id="17" name="Rectangle 16">
              <a:extLst>
                <a:ext uri="{FF2B5EF4-FFF2-40B4-BE49-F238E27FC236}">
                  <a16:creationId xmlns:a16="http://schemas.microsoft.com/office/drawing/2014/main" id="{D2145E2C-8BFB-90B2-18FF-F27720023D12}"/>
                </a:ext>
              </a:extLst>
            </p:cNvPr>
            <p:cNvSpPr/>
            <p:nvPr/>
          </p:nvSpPr>
          <p:spPr>
            <a:xfrm>
              <a:off x="3463925" y="1711325"/>
              <a:ext cx="1082675" cy="2009775"/>
            </a:xfrm>
            <a:prstGeom prst="rect">
              <a:avLst/>
            </a:prstGeom>
            <a:solidFill>
              <a:srgbClr val="F13A01">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Rectangle 17">
              <a:extLst>
                <a:ext uri="{FF2B5EF4-FFF2-40B4-BE49-F238E27FC236}">
                  <a16:creationId xmlns:a16="http://schemas.microsoft.com/office/drawing/2014/main" id="{4367F591-BA53-6635-9947-B86EC7F57FD9}"/>
                </a:ext>
              </a:extLst>
            </p:cNvPr>
            <p:cNvSpPr/>
            <p:nvPr/>
          </p:nvSpPr>
          <p:spPr>
            <a:xfrm>
              <a:off x="3463925" y="1711325"/>
              <a:ext cx="339725" cy="177800"/>
            </a:xfrm>
            <a:prstGeom prst="rect">
              <a:avLst/>
            </a:prstGeom>
            <a:noFill/>
            <a:ln>
              <a:solidFill>
                <a:srgbClr val="F13A0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TextBox 18">
              <a:extLst>
                <a:ext uri="{FF2B5EF4-FFF2-40B4-BE49-F238E27FC236}">
                  <a16:creationId xmlns:a16="http://schemas.microsoft.com/office/drawing/2014/main" id="{5E3DA0E0-12CF-E50D-DDBD-84D93AE9279F}"/>
                </a:ext>
              </a:extLst>
            </p:cNvPr>
            <p:cNvSpPr txBox="1"/>
            <p:nvPr/>
          </p:nvSpPr>
          <p:spPr>
            <a:xfrm>
              <a:off x="1636850" y="896455"/>
              <a:ext cx="977900" cy="307777"/>
            </a:xfrm>
            <a:prstGeom prst="rect">
              <a:avLst/>
            </a:prstGeom>
            <a:noFill/>
          </p:spPr>
          <p:txBody>
            <a:bodyPr wrap="square" rtlCol="0">
              <a:spAutoFit/>
            </a:bodyPr>
            <a:lstStyle/>
            <a:p>
              <a:r>
                <a:rPr lang="en-US" dirty="0"/>
                <a:t>Website 1</a:t>
              </a:r>
              <a:endParaRPr lang="id-ID" dirty="0"/>
            </a:p>
          </p:txBody>
        </p:sp>
      </p:grpSp>
      <p:grpSp>
        <p:nvGrpSpPr>
          <p:cNvPr id="24" name="Group 23">
            <a:extLst>
              <a:ext uri="{FF2B5EF4-FFF2-40B4-BE49-F238E27FC236}">
                <a16:creationId xmlns:a16="http://schemas.microsoft.com/office/drawing/2014/main" id="{A18C655C-8718-287E-70FA-BFAC4D9E358E}"/>
              </a:ext>
            </a:extLst>
          </p:cNvPr>
          <p:cNvGrpSpPr/>
          <p:nvPr/>
        </p:nvGrpSpPr>
        <p:grpSpPr>
          <a:xfrm>
            <a:off x="5455104" y="842705"/>
            <a:ext cx="3624942" cy="3052920"/>
            <a:chOff x="5426165" y="886348"/>
            <a:chExt cx="3624942" cy="3052920"/>
          </a:xfrm>
        </p:grpSpPr>
        <p:pic>
          <p:nvPicPr>
            <p:cNvPr id="13" name="Picture 12" descr="A screenshot of a computer&#10;&#10;Description automatically generated">
              <a:extLst>
                <a:ext uri="{FF2B5EF4-FFF2-40B4-BE49-F238E27FC236}">
                  <a16:creationId xmlns:a16="http://schemas.microsoft.com/office/drawing/2014/main" id="{373CCDF2-3A54-6882-D6B5-CF78AD2B2A55}"/>
                </a:ext>
              </a:extLst>
            </p:cNvPr>
            <p:cNvPicPr>
              <a:picLocks noChangeAspect="1"/>
            </p:cNvPicPr>
            <p:nvPr/>
          </p:nvPicPr>
          <p:blipFill rotWithShape="1">
            <a:blip r:embed="rId4"/>
            <a:srcRect r="25448"/>
            <a:stretch/>
          </p:blipFill>
          <p:spPr>
            <a:xfrm>
              <a:off x="5426165" y="1204232"/>
              <a:ext cx="3624942" cy="2735036"/>
            </a:xfrm>
            <a:prstGeom prst="rect">
              <a:avLst/>
            </a:prstGeom>
          </p:spPr>
        </p:pic>
        <p:sp>
          <p:nvSpPr>
            <p:cNvPr id="20" name="TextBox 19">
              <a:extLst>
                <a:ext uri="{FF2B5EF4-FFF2-40B4-BE49-F238E27FC236}">
                  <a16:creationId xmlns:a16="http://schemas.microsoft.com/office/drawing/2014/main" id="{CCDFC2B9-2F02-ECB3-D707-12DB1F8FAB3D}"/>
                </a:ext>
              </a:extLst>
            </p:cNvPr>
            <p:cNvSpPr txBox="1"/>
            <p:nvPr/>
          </p:nvSpPr>
          <p:spPr>
            <a:xfrm>
              <a:off x="6749686" y="886348"/>
              <a:ext cx="977900" cy="307777"/>
            </a:xfrm>
            <a:prstGeom prst="rect">
              <a:avLst/>
            </a:prstGeom>
            <a:noFill/>
          </p:spPr>
          <p:txBody>
            <a:bodyPr wrap="square" rtlCol="0">
              <a:spAutoFit/>
            </a:bodyPr>
            <a:lstStyle/>
            <a:p>
              <a:r>
                <a:rPr lang="en-US" dirty="0"/>
                <a:t>Website 2</a:t>
              </a:r>
              <a:endParaRPr lang="id-ID" dirty="0"/>
            </a:p>
          </p:txBody>
        </p:sp>
        <p:sp>
          <p:nvSpPr>
            <p:cNvPr id="21" name="Rectangle 20">
              <a:extLst>
                <a:ext uri="{FF2B5EF4-FFF2-40B4-BE49-F238E27FC236}">
                  <a16:creationId xmlns:a16="http://schemas.microsoft.com/office/drawing/2014/main" id="{74F80C7C-2E26-3721-440B-205B8D84673A}"/>
                </a:ext>
              </a:extLst>
            </p:cNvPr>
            <p:cNvSpPr/>
            <p:nvPr/>
          </p:nvSpPr>
          <p:spPr>
            <a:xfrm>
              <a:off x="5759450" y="1711325"/>
              <a:ext cx="2984500" cy="1927225"/>
            </a:xfrm>
            <a:prstGeom prst="rect">
              <a:avLst/>
            </a:prstGeom>
            <a:solidFill>
              <a:srgbClr val="EF1403">
                <a:alpha val="1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a:extLst>
                <a:ext uri="{FF2B5EF4-FFF2-40B4-BE49-F238E27FC236}">
                  <a16:creationId xmlns:a16="http://schemas.microsoft.com/office/drawing/2014/main" id="{29825C8C-BF0F-88A4-B356-85E25637E408}"/>
                </a:ext>
              </a:extLst>
            </p:cNvPr>
            <p:cNvSpPr/>
            <p:nvPr/>
          </p:nvSpPr>
          <p:spPr>
            <a:xfrm>
              <a:off x="5759450" y="1721432"/>
              <a:ext cx="577850" cy="177800"/>
            </a:xfrm>
            <a:prstGeom prst="rect">
              <a:avLst/>
            </a:prstGeom>
            <a:noFill/>
            <a:ln>
              <a:solidFill>
                <a:srgbClr val="EF140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grpSp>
    </p:spTree>
    <p:extLst>
      <p:ext uri="{BB962C8B-B14F-4D97-AF65-F5344CB8AC3E}">
        <p14:creationId xmlns:p14="http://schemas.microsoft.com/office/powerpoint/2010/main" val="2151352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74" name="Google Shape;574;p23"/>
          <p:cNvSpPr txBox="1">
            <a:spLocks noGrp="1"/>
          </p:cNvSpPr>
          <p:nvPr>
            <p:ph type="title"/>
          </p:nvPr>
        </p:nvSpPr>
        <p:spPr>
          <a:xfrm>
            <a:off x="2125800" y="265909"/>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Scrapping Smartphone Specification</a:t>
            </a:r>
            <a:endParaRPr dirty="0"/>
          </a:p>
        </p:txBody>
      </p:sp>
      <p:grpSp>
        <p:nvGrpSpPr>
          <p:cNvPr id="25" name="Group 24">
            <a:extLst>
              <a:ext uri="{FF2B5EF4-FFF2-40B4-BE49-F238E27FC236}">
                <a16:creationId xmlns:a16="http://schemas.microsoft.com/office/drawing/2014/main" id="{63980F19-6315-8902-B726-3F8D521B0A71}"/>
              </a:ext>
            </a:extLst>
          </p:cNvPr>
          <p:cNvGrpSpPr/>
          <p:nvPr/>
        </p:nvGrpSpPr>
        <p:grpSpPr>
          <a:xfrm>
            <a:off x="139028" y="653809"/>
            <a:ext cx="4036491" cy="3508178"/>
            <a:chOff x="107554" y="816172"/>
            <a:chExt cx="4036491" cy="3508178"/>
          </a:xfrm>
        </p:grpSpPr>
        <p:pic>
          <p:nvPicPr>
            <p:cNvPr id="3" name="Picture 2" descr="A screenshot of a computer&#10;&#10;Description automatically generated">
              <a:extLst>
                <a:ext uri="{FF2B5EF4-FFF2-40B4-BE49-F238E27FC236}">
                  <a16:creationId xmlns:a16="http://schemas.microsoft.com/office/drawing/2014/main" id="{CF0199E6-5B8C-F103-0CD7-DDF0BB9F92DE}"/>
                </a:ext>
              </a:extLst>
            </p:cNvPr>
            <p:cNvPicPr>
              <a:picLocks noChangeAspect="1"/>
            </p:cNvPicPr>
            <p:nvPr/>
          </p:nvPicPr>
          <p:blipFill rotWithShape="1">
            <a:blip r:embed="rId3"/>
            <a:srcRect r="29055"/>
            <a:stretch/>
          </p:blipFill>
          <p:spPr>
            <a:xfrm>
              <a:off x="107554" y="1123950"/>
              <a:ext cx="4036491" cy="3200400"/>
            </a:xfrm>
            <a:prstGeom prst="rect">
              <a:avLst/>
            </a:prstGeom>
          </p:spPr>
        </p:pic>
        <p:sp>
          <p:nvSpPr>
            <p:cNvPr id="6" name="TextBox 5">
              <a:extLst>
                <a:ext uri="{FF2B5EF4-FFF2-40B4-BE49-F238E27FC236}">
                  <a16:creationId xmlns:a16="http://schemas.microsoft.com/office/drawing/2014/main" id="{8006F33D-533C-C008-887F-D2144B5054E4}"/>
                </a:ext>
              </a:extLst>
            </p:cNvPr>
            <p:cNvSpPr txBox="1"/>
            <p:nvPr/>
          </p:nvSpPr>
          <p:spPr>
            <a:xfrm>
              <a:off x="1624151" y="816172"/>
              <a:ext cx="1003300" cy="307777"/>
            </a:xfrm>
            <a:prstGeom prst="rect">
              <a:avLst/>
            </a:prstGeom>
            <a:noFill/>
          </p:spPr>
          <p:txBody>
            <a:bodyPr wrap="square" rtlCol="0">
              <a:spAutoFit/>
            </a:bodyPr>
            <a:lstStyle/>
            <a:p>
              <a:r>
                <a:rPr lang="en-US" dirty="0"/>
                <a:t>Website 1</a:t>
              </a:r>
              <a:endParaRPr lang="id-ID" dirty="0"/>
            </a:p>
          </p:txBody>
        </p:sp>
        <p:sp>
          <p:nvSpPr>
            <p:cNvPr id="8" name="Rectangle 7">
              <a:extLst>
                <a:ext uri="{FF2B5EF4-FFF2-40B4-BE49-F238E27FC236}">
                  <a16:creationId xmlns:a16="http://schemas.microsoft.com/office/drawing/2014/main" id="{B12E61A9-04FC-4AC1-E9C2-A6818F5D3D4F}"/>
                </a:ext>
              </a:extLst>
            </p:cNvPr>
            <p:cNvSpPr/>
            <p:nvPr/>
          </p:nvSpPr>
          <p:spPr>
            <a:xfrm>
              <a:off x="419100" y="1708150"/>
              <a:ext cx="3619500" cy="2311400"/>
            </a:xfrm>
            <a:prstGeom prst="rect">
              <a:avLst/>
            </a:prstGeom>
            <a:solidFill>
              <a:srgbClr val="F13A01">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ectangle 10">
              <a:extLst>
                <a:ext uri="{FF2B5EF4-FFF2-40B4-BE49-F238E27FC236}">
                  <a16:creationId xmlns:a16="http://schemas.microsoft.com/office/drawing/2014/main" id="{03C652A0-501E-BA5B-AA73-73C85F3E4ED2}"/>
                </a:ext>
              </a:extLst>
            </p:cNvPr>
            <p:cNvSpPr/>
            <p:nvPr/>
          </p:nvSpPr>
          <p:spPr>
            <a:xfrm>
              <a:off x="1308100" y="2635250"/>
              <a:ext cx="939800" cy="755650"/>
            </a:xfrm>
            <a:prstGeom prst="rect">
              <a:avLst/>
            </a:prstGeom>
            <a:noFill/>
            <a:ln>
              <a:solidFill>
                <a:srgbClr val="F13A0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5" name="Group 14">
            <a:extLst>
              <a:ext uri="{FF2B5EF4-FFF2-40B4-BE49-F238E27FC236}">
                <a16:creationId xmlns:a16="http://schemas.microsoft.com/office/drawing/2014/main" id="{ADB1974A-4F53-A92B-99E8-E3F1F50D22AA}"/>
              </a:ext>
            </a:extLst>
          </p:cNvPr>
          <p:cNvGrpSpPr/>
          <p:nvPr/>
        </p:nvGrpSpPr>
        <p:grpSpPr>
          <a:xfrm>
            <a:off x="4914893" y="653809"/>
            <a:ext cx="3784600" cy="3508177"/>
            <a:chOff x="4904312" y="816173"/>
            <a:chExt cx="3784600" cy="3508177"/>
          </a:xfrm>
        </p:grpSpPr>
        <p:pic>
          <p:nvPicPr>
            <p:cNvPr id="5" name="Picture 4" descr="A screenshot of a computer&#10;&#10;Description automatically generated">
              <a:extLst>
                <a:ext uri="{FF2B5EF4-FFF2-40B4-BE49-F238E27FC236}">
                  <a16:creationId xmlns:a16="http://schemas.microsoft.com/office/drawing/2014/main" id="{1156BACB-D319-3639-9F65-32320FA7E9A7}"/>
                </a:ext>
              </a:extLst>
            </p:cNvPr>
            <p:cNvPicPr>
              <a:picLocks noChangeAspect="1"/>
            </p:cNvPicPr>
            <p:nvPr/>
          </p:nvPicPr>
          <p:blipFill rotWithShape="1">
            <a:blip r:embed="rId4"/>
            <a:srcRect r="33482"/>
            <a:stretch/>
          </p:blipFill>
          <p:spPr>
            <a:xfrm>
              <a:off x="4904312" y="1123950"/>
              <a:ext cx="3784600" cy="3200400"/>
            </a:xfrm>
            <a:prstGeom prst="rect">
              <a:avLst/>
            </a:prstGeom>
          </p:spPr>
        </p:pic>
        <p:sp>
          <p:nvSpPr>
            <p:cNvPr id="7" name="TextBox 6">
              <a:extLst>
                <a:ext uri="{FF2B5EF4-FFF2-40B4-BE49-F238E27FC236}">
                  <a16:creationId xmlns:a16="http://schemas.microsoft.com/office/drawing/2014/main" id="{B0D34E77-B0B0-646D-B9A9-28FD84F090A2}"/>
                </a:ext>
              </a:extLst>
            </p:cNvPr>
            <p:cNvSpPr txBox="1"/>
            <p:nvPr/>
          </p:nvSpPr>
          <p:spPr>
            <a:xfrm>
              <a:off x="6516550" y="816173"/>
              <a:ext cx="1003300" cy="307777"/>
            </a:xfrm>
            <a:prstGeom prst="rect">
              <a:avLst/>
            </a:prstGeom>
            <a:noFill/>
          </p:spPr>
          <p:txBody>
            <a:bodyPr wrap="square" rtlCol="0">
              <a:spAutoFit/>
            </a:bodyPr>
            <a:lstStyle/>
            <a:p>
              <a:r>
                <a:rPr lang="en-US" dirty="0"/>
                <a:t>Website 2</a:t>
              </a:r>
              <a:endParaRPr lang="id-ID" dirty="0"/>
            </a:p>
          </p:txBody>
        </p:sp>
        <p:sp>
          <p:nvSpPr>
            <p:cNvPr id="9" name="Rectangle 8">
              <a:extLst>
                <a:ext uri="{FF2B5EF4-FFF2-40B4-BE49-F238E27FC236}">
                  <a16:creationId xmlns:a16="http://schemas.microsoft.com/office/drawing/2014/main" id="{61A3FDC2-52F9-0F0B-17ED-2575BFA279D6}"/>
                </a:ext>
              </a:extLst>
            </p:cNvPr>
            <p:cNvSpPr/>
            <p:nvPr/>
          </p:nvSpPr>
          <p:spPr>
            <a:xfrm>
              <a:off x="5289550" y="1422400"/>
              <a:ext cx="3282950" cy="2279650"/>
            </a:xfrm>
            <a:prstGeom prst="rect">
              <a:avLst/>
            </a:prstGeom>
            <a:solidFill>
              <a:srgbClr val="EF1403">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a:extLst>
                <a:ext uri="{FF2B5EF4-FFF2-40B4-BE49-F238E27FC236}">
                  <a16:creationId xmlns:a16="http://schemas.microsoft.com/office/drawing/2014/main" id="{4F91BAC1-220B-52A3-6B60-1C0E8CE0C722}"/>
                </a:ext>
              </a:extLst>
            </p:cNvPr>
            <p:cNvSpPr/>
            <p:nvPr/>
          </p:nvSpPr>
          <p:spPr>
            <a:xfrm>
              <a:off x="6516550" y="3854450"/>
              <a:ext cx="951050" cy="260350"/>
            </a:xfrm>
            <a:prstGeom prst="rect">
              <a:avLst/>
            </a:prstGeom>
            <a:solidFill>
              <a:srgbClr val="EF1403">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Rectangle 11">
              <a:extLst>
                <a:ext uri="{FF2B5EF4-FFF2-40B4-BE49-F238E27FC236}">
                  <a16:creationId xmlns:a16="http://schemas.microsoft.com/office/drawing/2014/main" id="{C7CF5FD2-B14E-1C25-C3D2-E4DA6640C670}"/>
                </a:ext>
              </a:extLst>
            </p:cNvPr>
            <p:cNvSpPr/>
            <p:nvPr/>
          </p:nvSpPr>
          <p:spPr>
            <a:xfrm>
              <a:off x="5334000" y="2501900"/>
              <a:ext cx="3238500" cy="1200150"/>
            </a:xfrm>
            <a:prstGeom prst="rect">
              <a:avLst/>
            </a:prstGeom>
            <a:noFill/>
            <a:ln>
              <a:solidFill>
                <a:srgbClr val="EF140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a:extLst>
                <a:ext uri="{FF2B5EF4-FFF2-40B4-BE49-F238E27FC236}">
                  <a16:creationId xmlns:a16="http://schemas.microsoft.com/office/drawing/2014/main" id="{B0664805-898A-68D2-FB8B-465D6FF4F7B0}"/>
                </a:ext>
              </a:extLst>
            </p:cNvPr>
            <p:cNvSpPr/>
            <p:nvPr/>
          </p:nvSpPr>
          <p:spPr>
            <a:xfrm>
              <a:off x="6661150" y="3803650"/>
              <a:ext cx="209550" cy="311150"/>
            </a:xfrm>
            <a:prstGeom prst="rect">
              <a:avLst/>
            </a:prstGeom>
            <a:noFill/>
            <a:ln>
              <a:solidFill>
                <a:srgbClr val="EF140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grpSp>
    </p:spTree>
    <p:extLst>
      <p:ext uri="{BB962C8B-B14F-4D97-AF65-F5344CB8AC3E}">
        <p14:creationId xmlns:p14="http://schemas.microsoft.com/office/powerpoint/2010/main" val="778202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74" name="Google Shape;574;p23"/>
          <p:cNvSpPr txBox="1">
            <a:spLocks noGrp="1"/>
          </p:cNvSpPr>
          <p:nvPr>
            <p:ph type="title"/>
          </p:nvPr>
        </p:nvSpPr>
        <p:spPr>
          <a:xfrm>
            <a:off x="2125800" y="265909"/>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Scrapping Smartphone Specification</a:t>
            </a:r>
            <a:endParaRPr dirty="0"/>
          </a:p>
        </p:txBody>
      </p:sp>
      <p:grpSp>
        <p:nvGrpSpPr>
          <p:cNvPr id="26" name="Group 25">
            <a:extLst>
              <a:ext uri="{FF2B5EF4-FFF2-40B4-BE49-F238E27FC236}">
                <a16:creationId xmlns:a16="http://schemas.microsoft.com/office/drawing/2014/main" id="{9F620A53-7E5E-73C8-F723-F3323CF292C0}"/>
              </a:ext>
            </a:extLst>
          </p:cNvPr>
          <p:cNvGrpSpPr/>
          <p:nvPr/>
        </p:nvGrpSpPr>
        <p:grpSpPr>
          <a:xfrm>
            <a:off x="984251" y="886773"/>
            <a:ext cx="3448050" cy="3059752"/>
            <a:chOff x="984251" y="886773"/>
            <a:chExt cx="3448050" cy="3059752"/>
          </a:xfrm>
        </p:grpSpPr>
        <p:pic>
          <p:nvPicPr>
            <p:cNvPr id="4" name="Picture 3" descr="A screenshot of a computer&#10;&#10;Description automatically generated">
              <a:extLst>
                <a:ext uri="{FF2B5EF4-FFF2-40B4-BE49-F238E27FC236}">
                  <a16:creationId xmlns:a16="http://schemas.microsoft.com/office/drawing/2014/main" id="{3AE58803-C16C-D980-5213-789EC510EFF3}"/>
                </a:ext>
              </a:extLst>
            </p:cNvPr>
            <p:cNvPicPr>
              <a:picLocks noChangeAspect="1"/>
            </p:cNvPicPr>
            <p:nvPr/>
          </p:nvPicPr>
          <p:blipFill rotWithShape="1">
            <a:blip r:embed="rId3"/>
            <a:srcRect r="29460"/>
            <a:stretch/>
          </p:blipFill>
          <p:spPr>
            <a:xfrm>
              <a:off x="984251" y="1196975"/>
              <a:ext cx="3448050" cy="2749550"/>
            </a:xfrm>
            <a:prstGeom prst="rect">
              <a:avLst/>
            </a:prstGeom>
          </p:spPr>
        </p:pic>
        <p:sp>
          <p:nvSpPr>
            <p:cNvPr id="17" name="Rectangle 16">
              <a:extLst>
                <a:ext uri="{FF2B5EF4-FFF2-40B4-BE49-F238E27FC236}">
                  <a16:creationId xmlns:a16="http://schemas.microsoft.com/office/drawing/2014/main" id="{DEEC9377-3ED9-540C-9851-34405EE32B9D}"/>
                </a:ext>
              </a:extLst>
            </p:cNvPr>
            <p:cNvSpPr/>
            <p:nvPr/>
          </p:nvSpPr>
          <p:spPr>
            <a:xfrm>
              <a:off x="1193800" y="1803400"/>
              <a:ext cx="3225800" cy="1924050"/>
            </a:xfrm>
            <a:prstGeom prst="rect">
              <a:avLst/>
            </a:prstGeom>
            <a:solidFill>
              <a:srgbClr val="F13A01">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a:extLst>
                <a:ext uri="{FF2B5EF4-FFF2-40B4-BE49-F238E27FC236}">
                  <a16:creationId xmlns:a16="http://schemas.microsoft.com/office/drawing/2014/main" id="{D7369E7B-BDA2-2705-948F-058D4B4FA358}"/>
                </a:ext>
              </a:extLst>
            </p:cNvPr>
            <p:cNvSpPr/>
            <p:nvPr/>
          </p:nvSpPr>
          <p:spPr>
            <a:xfrm>
              <a:off x="1181099" y="1803400"/>
              <a:ext cx="3149600" cy="177800"/>
            </a:xfrm>
            <a:prstGeom prst="rect">
              <a:avLst/>
            </a:prstGeom>
            <a:noFill/>
            <a:ln>
              <a:solidFill>
                <a:srgbClr val="F13A0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TextBox 21">
              <a:extLst>
                <a:ext uri="{FF2B5EF4-FFF2-40B4-BE49-F238E27FC236}">
                  <a16:creationId xmlns:a16="http://schemas.microsoft.com/office/drawing/2014/main" id="{C0CCA232-1962-3A5C-4879-D1A698464582}"/>
                </a:ext>
              </a:extLst>
            </p:cNvPr>
            <p:cNvSpPr txBox="1"/>
            <p:nvPr/>
          </p:nvSpPr>
          <p:spPr>
            <a:xfrm>
              <a:off x="2251074" y="886773"/>
              <a:ext cx="1009650" cy="307777"/>
            </a:xfrm>
            <a:prstGeom prst="rect">
              <a:avLst/>
            </a:prstGeom>
            <a:noFill/>
          </p:spPr>
          <p:txBody>
            <a:bodyPr wrap="square" rtlCol="0">
              <a:spAutoFit/>
            </a:bodyPr>
            <a:lstStyle/>
            <a:p>
              <a:r>
                <a:rPr lang="en-US" dirty="0"/>
                <a:t>Website 1</a:t>
              </a:r>
              <a:endParaRPr lang="id-ID" dirty="0"/>
            </a:p>
          </p:txBody>
        </p:sp>
      </p:grpSp>
      <p:grpSp>
        <p:nvGrpSpPr>
          <p:cNvPr id="24" name="Group 23">
            <a:extLst>
              <a:ext uri="{FF2B5EF4-FFF2-40B4-BE49-F238E27FC236}">
                <a16:creationId xmlns:a16="http://schemas.microsoft.com/office/drawing/2014/main" id="{8B9751C2-BEBD-00A3-2C63-1F1989F51C98}"/>
              </a:ext>
            </a:extLst>
          </p:cNvPr>
          <p:cNvGrpSpPr/>
          <p:nvPr/>
        </p:nvGrpSpPr>
        <p:grpSpPr>
          <a:xfrm>
            <a:off x="5067300" y="886773"/>
            <a:ext cx="3225800" cy="3059752"/>
            <a:chOff x="5067300" y="886773"/>
            <a:chExt cx="3225800" cy="3059752"/>
          </a:xfrm>
        </p:grpSpPr>
        <p:pic>
          <p:nvPicPr>
            <p:cNvPr id="16" name="Picture 15" descr="A screenshot of a computer&#10;&#10;Description automatically generated">
              <a:extLst>
                <a:ext uri="{FF2B5EF4-FFF2-40B4-BE49-F238E27FC236}">
                  <a16:creationId xmlns:a16="http://schemas.microsoft.com/office/drawing/2014/main" id="{A1F9361F-38FD-E999-A863-C96D17C9C4FA}"/>
                </a:ext>
              </a:extLst>
            </p:cNvPr>
            <p:cNvPicPr>
              <a:picLocks noChangeAspect="1"/>
            </p:cNvPicPr>
            <p:nvPr/>
          </p:nvPicPr>
          <p:blipFill rotWithShape="1">
            <a:blip r:embed="rId4"/>
            <a:srcRect r="34065"/>
            <a:stretch/>
          </p:blipFill>
          <p:spPr>
            <a:xfrm>
              <a:off x="5067300" y="1194550"/>
              <a:ext cx="3225800" cy="2751975"/>
            </a:xfrm>
            <a:prstGeom prst="rect">
              <a:avLst/>
            </a:prstGeom>
          </p:spPr>
        </p:pic>
        <p:sp>
          <p:nvSpPr>
            <p:cNvPr id="18" name="Rectangle 17">
              <a:extLst>
                <a:ext uri="{FF2B5EF4-FFF2-40B4-BE49-F238E27FC236}">
                  <a16:creationId xmlns:a16="http://schemas.microsoft.com/office/drawing/2014/main" id="{6C7C874A-21B0-3E57-2306-0AC43D06BB64}"/>
                </a:ext>
              </a:extLst>
            </p:cNvPr>
            <p:cNvSpPr/>
            <p:nvPr/>
          </p:nvSpPr>
          <p:spPr>
            <a:xfrm>
              <a:off x="5378450" y="1619250"/>
              <a:ext cx="2870200" cy="2108200"/>
            </a:xfrm>
            <a:prstGeom prst="rect">
              <a:avLst/>
            </a:prstGeom>
            <a:solidFill>
              <a:srgbClr val="EF1403">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a:extLst>
                <a:ext uri="{FF2B5EF4-FFF2-40B4-BE49-F238E27FC236}">
                  <a16:creationId xmlns:a16="http://schemas.microsoft.com/office/drawing/2014/main" id="{6A77AEBE-2BEF-452A-4858-4B43527B9ED6}"/>
                </a:ext>
              </a:extLst>
            </p:cNvPr>
            <p:cNvSpPr/>
            <p:nvPr/>
          </p:nvSpPr>
          <p:spPr>
            <a:xfrm>
              <a:off x="5378450" y="1619250"/>
              <a:ext cx="1639750" cy="520700"/>
            </a:xfrm>
            <a:prstGeom prst="rect">
              <a:avLst/>
            </a:prstGeom>
            <a:noFill/>
            <a:ln>
              <a:solidFill>
                <a:srgbClr val="EF140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TextBox 22">
              <a:extLst>
                <a:ext uri="{FF2B5EF4-FFF2-40B4-BE49-F238E27FC236}">
                  <a16:creationId xmlns:a16="http://schemas.microsoft.com/office/drawing/2014/main" id="{3C043E6F-3152-590E-BC05-8AC86EC18638}"/>
                </a:ext>
              </a:extLst>
            </p:cNvPr>
            <p:cNvSpPr txBox="1"/>
            <p:nvPr/>
          </p:nvSpPr>
          <p:spPr>
            <a:xfrm>
              <a:off x="6308725" y="886773"/>
              <a:ext cx="1009650" cy="307777"/>
            </a:xfrm>
            <a:prstGeom prst="rect">
              <a:avLst/>
            </a:prstGeom>
            <a:noFill/>
          </p:spPr>
          <p:txBody>
            <a:bodyPr wrap="square" rtlCol="0">
              <a:spAutoFit/>
            </a:bodyPr>
            <a:lstStyle/>
            <a:p>
              <a:r>
                <a:rPr lang="en-US" dirty="0"/>
                <a:t>Website 2</a:t>
              </a:r>
              <a:endParaRPr lang="id-ID" dirty="0"/>
            </a:p>
          </p:txBody>
        </p:sp>
      </p:grpSp>
    </p:spTree>
    <p:extLst>
      <p:ext uri="{BB962C8B-B14F-4D97-AF65-F5344CB8AC3E}">
        <p14:creationId xmlns:p14="http://schemas.microsoft.com/office/powerpoint/2010/main" val="1886653124"/>
      </p:ext>
    </p:extLst>
  </p:cSld>
  <p:clrMapOvr>
    <a:masterClrMapping/>
  </p:clrMapOvr>
</p:sld>
</file>

<file path=ppt/theme/theme1.xml><?xml version="1.0" encoding="utf-8"?>
<a:theme xmlns:a="http://schemas.openxmlformats.org/drawingml/2006/main" name="Smartphone Infographics by Slidesgo">
  <a:themeElements>
    <a:clrScheme name="Simple Light">
      <a:dk1>
        <a:srgbClr val="000000"/>
      </a:dk1>
      <a:lt1>
        <a:srgbClr val="FFFFFF"/>
      </a:lt1>
      <a:dk2>
        <a:srgbClr val="595959"/>
      </a:dk2>
      <a:lt2>
        <a:srgbClr val="E6E6E6"/>
      </a:lt2>
      <a:accent1>
        <a:srgbClr val="2E77C3"/>
      </a:accent1>
      <a:accent2>
        <a:srgbClr val="617688"/>
      </a:accent2>
      <a:accent3>
        <a:srgbClr val="D84774"/>
      </a:accent3>
      <a:accent4>
        <a:srgbClr val="FA9887"/>
      </a:accent4>
      <a:accent5>
        <a:srgbClr val="E94974"/>
      </a:accent5>
      <a:accent6>
        <a:srgbClr val="3C5F79"/>
      </a:accent6>
      <a:hlink>
        <a:srgbClr val="3C5F7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webextension1.xml><?xml version="1.0" encoding="utf-8"?>
<we:webextension xmlns:we="http://schemas.microsoft.com/office/webextensions/webextension/2010/11" id="{A0EAB059-1996-4EB4-9C87-C908283335BE}">
  <we:reference id="wa200003233" version="2.0.0.3" store="en-US" storeType="OMEX"/>
  <we:alternateReferences>
    <we:reference id="WA200003233" version="2.0.0.3" store="WA200003233" storeType="OMEX"/>
  </we:alternateReferences>
  <we:properties>
    <we:property name="pptInsertionSessionID" value="&quot;9DA4AE80-671A-4AB6-8136-7F5436ED4A5F&quot;"/>
    <we:property name="embedUrl" value="&quot;/reportEmbed?reportId=d8d252f0-9432-4e3b-82f1-fede5cb60d3f&amp;config=eyJjbHVzdGVyVXJsIjoiaHR0cHM6Ly9XQUJJLVNPVVRILUVBU1QtQVNJQS1yZWRpcmVjdC5hbmFseXNpcy53aW5kb3dzLm5ldCIsImVtYmVkRmVhdHVyZXMiOnsidXNhZ2VNZXRyaWNzVk5leHQiOnRydWV9fQ%3D%3D&amp;disableSensitivityBanner=true&quot;"/>
    <we:property name="bookmark" value="&quot;H4sIAAAAAAAAA+VYS3PbNhD+Kx1ccmE7fD98s2Xn0rTjsTvpoePpLIAlhYQkOCDoWPXov2dJSE7kilXasRtrrBO4wGL322+xWOieSdV3Nax+hQbZCTvT+mMD5uMPAfNY62QRioT7QmRSAgqQSZrkNKs7q3Tbs5N7ZsFUaN+rfoB63IiEfzCeFLnAkmMRCMQk8nko2Y3HoK4voRrXlFD36LEOTa9bqNVf6LagKWsGXHsM77paGxgNXVuwOBq7peX0TY4FP0XkBwirbvEahXXSK+y0sdtvj/VuNDm6OzduNhlc6NaCamnjUSYgjVIUGRdxnBaFn2Q8H+Wlqu1mCV9d3HWGUBL2VTcGaUHeVdooATWb/DbY9xsjC10PzTS62JFf68EIvMJymmqtsivaqRzq+seeSLDdUrfI1hSHS6MpStN0Z7QchO0n+VJ/Whgk05Kd+GvvwZtTeQutIOljV06rymAFW/gXz+mnEk74dmg38Y7/7vMNSXrVVvWG+y+k/OagcDCLJRkZM45/wBH5yT0paSPRnK0mDs6V2VIaeo+c/+6I1zfbHKW1H75Kxk3KOAjPlSM363Fu71k8lNKzSfRMUfuXidHXpGh20oI1SIVoHFRIp3lUIjidM6aw/wJ5d/R+W1Ioe94a3Uxqm4pYkoVZLB5zzvgjyb8v0eCGzFYq+xCtpgOj+sdfP6uWgMYee4el/eawuo/Jr9lAXqlqOe34TlkXBYII9TCqhUUcF1F4TgvXLjtG1yVY2BOrdqCAKnHRTsmCU34c3NVjjZZ4QOHNGZba4JsHN2bOyLS+f44T4oLljkcs6XzEcekHXAZxFCUA6cup+NwAEfDUJ2SG8m/h7pw0pP7Ufjf2thFx7OWZ78c+ZqEIOeZSJnkG/724/X/3xdXpL09wPwow8uXfjXuxusxJ4izNOfdjkQMvyjAoOT8G+npLnWn1FC3OcVA4i9fRGGcioQoa5hKSJM95HvtHQSMHS/6t/hTQgRg1Xgufh4FvKnsQRnRB+kGWZqUo8zKK8RiIbehFJ6B5NXzO4nU0UpFNBRdhWaTU3vhFlOfJMdBYGnqcvyYe5wE7IoMyw4gX1KLStZkXRSSDw83qCyCyFwaxfTU0zsF1JBYh+CADCXGcY5an9PiY3lj/CNzineX6bhf79Nvf4uvB9lTb8RJa3NPqUyJQG42H3nbTv3RfPRc/Aw+inqgzFAAA&quot;"/>
    <we:property name="datasetId" value="&quot;a6468dfb-1336-45d1-bca1-8693b55f11f7&quot;"/>
    <we:property name="pageName" value="&quot;ReportSection&quot;"/>
    <we:property name="reportUrl" value="&quot;/groups/me/reports/d8d252f0-9432-4e3b-82f1-fede5cb60d3f/ReportSection&quot;"/>
    <we:property name="reportName" value="&quot;Smartphone-Dashboard&quot;"/>
    <we:property name="reportState" value="&quot;CONNECTED&quot;"/>
    <we:property name="pageDisplayName" value="&quot;Products Price&quot;"/>
    <we:property name="backgroundColor" value="&quot;#FFFFFF&quot;"/>
    <we:property name="initialStateBookmark" value="&quot;H4sIAAAAAAAAA+VY32/TMBD+V5BfeCkov+PsrevGC4xNG9oLmtDZvnSBNI4cZ1uZ+r9zsVtgG6UCUbZqfUru7Lv77ruez7llquraGubvYYZsj+1r/WUG5suLkI1Ys5QdH789Gp++/fR+fHRIYt3aSjcd27tlFswU7XnV9VAPFkj48WLEoK5PYDq8lVB3OGItmk43UFdf0S8mlTU9LkYMb9paGxhMnlmwOJi9ouX0Tr7D1zF5BGmrKzxDab30FFtt7Op9xDr/5EK6qxuMOYcT3VioGjI8yCRkcYYyFzJJsqII0lzwQV5WtV0uEfPDm9YQHkI5b4c8TCi6qTaVhJq5uA123dLJRNf9zD0d3pGf6d5IPMXSqRpb2TlZKvu6ftVRnm17qRtkC8rDidGUJadujVa9tJ2TX+rriUFyrdhesBh9j2asrqCRJL0fyng6NTiFFfzDbcZZSS980zfLfCcPY74gSVc103rJ/Q9SPngoAszkkpwMtSU+44B875Y2aaPQ7M8dBweVWVEaje4F/+iIFxerGqW1n38qxmXJeAjbqpGLxaATacEllgKLUCKmcSAitbGk1xbRlrL2h4XR1bTR3CkLNkNqOcODAgsOS+s9Vej1Wjk1Oqi37F1F8L3tc6j7wezLfSy1wZcU0sKlbw17bn23De58PjxxiSLmkqQMQqHCJI5TgOzp9CJhoFFPibsD2qH0dfNo7K0y4tnjeRAkAeaRjARypVKew9//7f5fJzsdH/2Dzi3BqKfftX+J1VdOmuQZFyJIJAdRlFFYCrEL9HWWZqbpvzh8d4PCtXg9jUkuU+qgEVeQppwLngQ7QaMAS/HNP0loQQ47ngufm4EvO3sYxXRABmGe5aUseRknuAvEzuiuIWH2bPhci9fTSE02k0JGZZHReBMUMefpLtBYGro2Pice1wP2RIZljrEoaESlY5MXRazCzcPqEyCykwaxeTY0roPrSSwiCECFCpKEY84zuny4q+JvgVu8sULf3MXufr8e8XVvO+rteAIU3sNRnwqBxmhUG8Z99/2IOScUTSXqTfeD4avS95vBYvENGfLW7+ASAAA=&quot;"/>
    <we:property name="isFiltersActionButtonVisible" value="true"/>
    <we:property name="isVisualContainerHeaderHidden" value="false"/>
    <we:property name="reportEmbeddedTime" value="&quot;2024-04-29T08:39:02.169Z&quot;"/>
    <we:property name="creatorTenantId" value="&quot;508916a0-7b89-43a1-af4e-72fe15aba5b9&quot;"/>
    <we:property name="creatorUserId" value="&quot;10032001DB7123CA&quot;"/>
    <we:property name="creatorSessionId" value="&quot;24924fd5-dd2b-4ac7-a950-1632017361f5&quot;"/>
    <we:property name="artifactViewState" value="&quot;live&quot;"/>
  </we:properties>
  <we:bindings/>
  <we:snapshot xmlns:r="http://schemas.openxmlformats.org/officeDocument/2006/relationships"/>
</we:webextension>
</file>

<file path=ppt/webextensions/webextension2.xml><?xml version="1.0" encoding="utf-8"?>
<we:webextension xmlns:we="http://schemas.microsoft.com/office/webextensions/webextension/2010/11" id="{D7BC0EFF-E6FB-49CB-82FC-B17F6941EFB3}">
  <we:reference id="wa200003233" version="2.0.0.3" store="en-US" storeType="OMEX"/>
  <we:alternateReferences>
    <we:reference id="WA200003233" version="2.0.0.3" store="WA200003233" storeType="OMEX"/>
  </we:alternateReferences>
  <we:properties>
    <we:property name="pptInsertionSessionID" value="&quot;9DA4AE80-671A-4AB6-8136-7F5436ED4A5F&quot;"/>
    <we:property name="embedUrl" value="&quot;/reportEmbed?reportId=d8d252f0-9432-4e3b-82f1-fede5cb60d3f&amp;config=eyJjbHVzdGVyVXJsIjoiaHR0cHM6Ly9XQUJJLVNPVVRILUVBU1QtQVNJQS1yZWRpcmVjdC5hbmFseXNpcy53aW5kb3dzLm5ldCIsImVtYmVkRmVhdHVyZXMiOnsidXNhZ2VNZXRyaWNzVk5leHQiOnRydWV9fQ%3D%3D&amp;disableSensitivityBanner=true&quot;"/>
    <we:property name="bookmark" value="&quot;H4sIAAAAAAAAA+1ZTW/bOBD9KwtdetEW1Cel3BInvWx3ESSL9lAEixE5ktnKokBRad3A/71DSUmawIaTbdMKSG7mkEO+N/OGpOgrT6qurWH9D6zQO/COtP60AvPpj8DzvWa0lUFaMCHTOORFIaMYWFFSr26t0k3nHVx5FkyF9p3qeqjdRGT8cOF7UNenULlWCXWHvtei6XQDtfqK42DqsqbHje/hl7bWBtyU5xYsumkvaTi1CULwOqIVQVh1ieco7Gg9w1YbO7XDlIWZiHiYBlJIgRhx59ONvQPM/ePdogOwhW4sqIYAOBsSaeQYZ5ByFhYpxnns7KWq7TSkWJ98aQ3xpmisWxe2BbGotFECam/gZ7Ab6Vx5C133q+HXyR37ue6NwDMsh67GKrt2Cejr+s+O0mLbpW7Q21C8To2maA7drdGyF7Yb7Ev9eWGQlpbeAdv4N2gO5SU0gqz3oRxWlcEK7NQ8eTqcKwqogNVgftM3UxbjmaMuDUnhQbAvyNKppqoncd+q6d+RTQFmsaR1XPEUH9Gl7OCKnLSRaI7Wg3iOlbnWd+jfwz+DVG0ursuQRn/8rrYmtY8knkreFxvXl3NAkRcMIQ1LDDChqnypxsfi7CxttxU+K1nv5DwHWWOZBEHA8xDDgvMAWJnIF1k/FufZ4d/PStJb+c5BzizLghyyADkvgkBixiF7kfNjcRZgKVrr/wS0IJzHc9L2fvJzELqIsSgSYKmIgyBKkCfhy779+KNZGMTmWcl7F+U5iLpMsizjSSlCzoC+jiMuor2i3imjn4xVCdwi573K6GpyNHd04a3QVMNbQ4X0se+ciE47Lqawu6V899e765cJks8bo1eD2/SE4t5GdnLxvREMc0l+v0SDUzIbqexNtFYtGNXdb/2lGiIa+95bLO2Dwzo2Blw7A3mmquUw41tlxygQRah75xbyNGR5ekwDN6M6HHQJFrbEqukpoEqcNMMOiIM+9s7qeystcY/DqyMstcFXNzB21MgwvnuKChmDNd3VObISWcjCvISQaiOP0/ns+YUBSsDPrpAdKX9I7o7JQ+rPzW/L3nVExuxFPC4KxlnOUyEjztKwyGeyua0RzJwydwSdEr8tbVM0xqwFcZLkiQSIJUsYj6OIsf+ftV93zN9usz92sRFg5PwvNTvYjgfHZrs+dW87uuHjKTS4RaeUOKpe3HekDP8xfHdKfQO63F/J2xgAAA==&quot;"/>
    <we:property name="datasetId" value="&quot;a6468dfb-1336-45d1-bca1-8693b55f11f7&quot;"/>
    <we:property name="pageName" value="&quot;ReportSection26028c37261dcdcee373&quot;"/>
    <we:property name="reportUrl" value="&quot;/groups/me/reports/d8d252f0-9432-4e3b-82f1-fede5cb60d3f/ReportSection26028c37261dcdcee373&quot;"/>
    <we:property name="reportName" value="&quot;Smartphone-Dashboard&quot;"/>
    <we:property name="reportState" value="&quot;CONNECTED&quot;"/>
    <we:property name="pageDisplayName" value="&quot;Products Spec&quot;"/>
    <we:property name="backgroundColor" value="&quot;#FFFFFF&quot;"/>
    <we:property name="initialStateBookmark" value="&quot;H4sIAAAAAAAAA+1ZTW/bOBD9KwteetEuqE9KuTmOe0nTBs6ie1gExYgayWxlUaCotN7A/72jjyRNYMPJbrMVkNzEIYd88+YNSUnXLFNNXcLmPayRHbFjrb+swXz5zWUOq0bbhw+nZ7Pl6af3s7MFmXVtla4adnTNLJgC7UfVtFB2M5Dx70uHQVmeQ9G1cigbdFiNptEVlOofHAZTlzUtbh2G3+pSG+imvLBgsZv2ioZTm9Z2//BpRZBWXeEFSjtYl1hrY8e2F3Evlr7wIjeTmUT0RefTDL09zMPju0V7YHNdWVAVAehs6AeAAoMYIsG9NMIgCTp7rko7Dkk3i2+1obiJjU3d8TWnKAptlISS9fEZbIZwrtlcl+26f1rcs1/o1khcYt53VVbZDc2Ut2X5e0P5sPVKV8i2xNe50cRm310bnbXSNr19pb/ODdLSGTviW+cWzSy7gkqS9SGUWVEYLMCOzcXz4VwToRLWvfltW41ZDCaOOjckhUfBviRLo6qiHMV9p6Y/h2hSMPMVrdMVT/oZu5QdXZOTNhma400vnhNlbvTtOQ/wTyBV28ubMqTRn3+orVHtQxDPJe/LbdeXCECZpBwh8nJ0MaSqfK3Gp+JsLG23Bb4oWe+NeQqyxjx0XVckHnqpEC7wPMxeZf1UnMvZ2YuS9M54pyBnHsduArGLQqSum2EsIH6V81NxpmCJrc0nCTXIzuMlaftw8FMQugwwTUPgkQxc1w9RhN7rvv30o1kaxOpFyXtfyFMQdR7GcSzCXHqCA70d+0L6B0W9V0Y/GauSuEPOB5XRlORo7umCrdEU/beGAullv3OicOphMYXNXcj3nz7efJkg+bw1et27jd9OclphbywOG8DwLsl/rdDgmMwqU/aWrXUNRjUPW6eqokADh73D3D6a1qHR49pL5FIVq37Gd8oOLFCIULadmycijyfRCQ3cDurooGdgYQdXVUuEKrmo+h0Qe30cnNVha53hAYc3x5hrg29uYeypkX588xwVMpA13tUF8hy5x70kB49qIwmi6ez5qQFKwM+ukD0pf0zuTsgj01+rX5a9G0aG7PkiSFMueCIimfmCR16aTGRz2yCYKWXuGBolf1naRjaGrLlBGCZhBhBkPOQi8H3O/33W/r9j/m6b/W8XGwkmm/6lZk+0w8Gx3a1P3dqGbvh4DhXu0CkljqoXDx0p/T+G4Twh3lRaHhJ39+fhh1PtOzMStBEEGQAA&quot;"/>
    <we:property name="isFiltersActionButtonVisible" value="true"/>
    <we:property name="isVisualContainerHeaderHidden" value="false"/>
    <we:property name="reportEmbeddedTime" value="&quot;2024-04-29T08:42:40.689Z&quot;"/>
    <we:property name="creatorTenantId" value="&quot;508916a0-7b89-43a1-af4e-72fe15aba5b9&quot;"/>
    <we:property name="creatorUserId" value="&quot;10032001DB7123CA&quot;"/>
    <we:property name="creatorSessionId" value="&quot;6be7f716-a7fc-4e4c-b5a8-b93dc194dfc3&quot;"/>
    <we:property name="artifactViewState" value="&quot;live&quot;"/>
  </we:properties>
  <we:bindings/>
  <we:snapshot xmlns:r="http://schemas.openxmlformats.org/officeDocument/2006/relationships"/>
</we:webextension>
</file>

<file path=ppt/webextensions/webextension3.xml><?xml version="1.0" encoding="utf-8"?>
<we:webextension xmlns:we="http://schemas.microsoft.com/office/webextensions/webextension/2010/11" id="{8D929164-B092-4293-AC0D-938D8F37ED65}">
  <we:reference id="wa200003233" version="2.0.0.3" store="en-US" storeType="OMEX"/>
  <we:alternateReferences>
    <we:reference id="WA200003233" version="2.0.0.3" store="WA200003233" storeType="OMEX"/>
  </we:alternateReferences>
  <we:properties>
    <we:property name="pptInsertionSessionID" value="&quot;9DA4AE80-671A-4AB6-8136-7F5436ED4A5F&quot;"/>
    <we:property name="embedUrl" value="&quot;/reportEmbed?reportId=d8d252f0-9432-4e3b-82f1-fede5cb60d3f&amp;config=eyJjbHVzdGVyVXJsIjoiaHR0cHM6Ly9XQUJJLVNPVVRILUVBU1QtQVNJQS1yZWRpcmVjdC5hbmFseXNpcy53aW5kb3dzLm5ldCIsImVtYmVkRmVhdHVyZXMiOnsidXNhZ2VNZXRyaWNzVk5leHQiOnRydWV9fQ%3D%3D&amp;disableSensitivityBanner=true&quot;"/>
    <we:property name="bookmark" value="&quot;H4sIAAAAAAAAA9VYS2/jNhD+KwYve1ELveiIucVeuyjQR2C36aEIFiNyJGsjiwJFpfYa/u8dUs5uEzjZLbbp2gcb5HA4882DM2PvmKq6tobtL7BGdskmWt+twdyNIhawZqBBDDzjSQxhlEshQoSM06lubaWbjl3umAVTor2puh5qJ4iIf94GDOr6Gkq3K6DuMGAtmk43UFcfcGCmI2t63AcMN22tDTiRSwsWndh7Yqc9QYi+T0gjSFvd4xKlHagLbLWxhz2XOaYASSzicBzKVBahoDvdcOphfp7fKfXAprqxUDUEwNEKUEIhFiKPYpnGyPM09fSqtgeWfDvbtIbsJm9sW+e2KVlRalNJqJm3z2A3mLNjU133a7+aPaIvdW8kLrDwR42t7JYkFX1df9dRWGy70g2yPfnr2mjypj/ODTTKE1f6r6lB0qvYZbgPPkK5UvfQSKI+xXFVlgZLsIft7PVALq5+9qR53xzCl5444k4axObcQFt6RCWeGeq22mD9TmHTOfbzwr6mMiFhfWaoC0MF7vxg52Cp4G7fSWhB/stc+d/qcWu06qXtjpTkW6J0VVPWh/73qeH8NoA0oMBMVySaz7l4G4psMhFhKsQ8mybJbDKbTGezdD6bzF0Hzt+j03O5I7HaKDSTre9Abyvz0CTj4IlJ37jk728f+jhxvv9Hc5ZDeAYDXiset3t3VnBq+xchV8k4Gav4IsvH6nTa+dekz7KuJJooTTPORRZeJJw/yhO2RprU3KJEGm6cBLKwHZRX2H3ywuPVzcMkRuk0N3rtrx1GxoI0PGtbwAZkoYv7Hys0eIhvo6qHFPzxiee6L0+BYeNBvBD0gN1A3fuplAT/VNnB8t1AJuY3V8vfl6PFrz+Mrh3qEX/jrz3DPKlB3o2WKzcm8xHp9Nwutdxn+ApYVggh00hkKot5keZxnnvIL8bP4sbmevP4bXtpNHSLQoQRShA84eFFJD6bss8W7P84XynnXhw/z+LprPvaVgu6A0Z9YW2NntbWV/GrS6iAyTyDJI8oDfJMRinISI1Pp2bJVdV2aE8+C74BGtn2pwGkPArkK97Ffih0x7qL7m1HExpeQ4NHWgxZST9ZUR3WvsUcqbT+XwO2/1hU/waRwAzPrRAAAA==&quot;"/>
    <we:property name="datasetId" value="&quot;a6468dfb-1336-45d1-bca1-8693b55f11f7&quot;"/>
    <we:property name="pageName" value="&quot;ReportSection5cbe4aa3292060c4cf09&quot;"/>
    <we:property name="reportUrl" value="&quot;/groups/me/reports/d8d252f0-9432-4e3b-82f1-fede5cb60d3f/ReportSection5cbe4aa3292060c4cf09&quot;"/>
    <we:property name="reportName" value="&quot;Smartphone-Dashboard&quot;"/>
    <we:property name="reportState" value="&quot;CONNECTED&quot;"/>
    <we:property name="pageDisplayName" value="&quot;Spec Comparison&quot;"/>
    <we:property name="backgroundColor" value="&quot;#FFFFFF&quot;"/>
    <we:property name="initialStateBookmark" value="&quot;H4sIAAAAAAAAA9VYX2/bOAz/KoFe9uINdmyndt+SzBkOu65Fctc9DEUhS7SjVbEMWe6SC/Ldj5LdbS3SdsOut+QhgURR5I9/RDLZEi6aWtLNB7oCckomSt2sqL4ZBMQjVU87P39/Np6/v/4wPsuQrGojVNWQ0y0xVJdgLkXTUmklIPHTlUeolBe0tLuCygY8UoNuVEWl+Ac6ZjwyuoWdR2BdS6WpFbkw1IAVe4vsuEfdwZsQNVJmxC0sgJmOOodaadPvY5ZDRGk4TIf+yGcRK/wU7zTdqYP5PL9V6oBNVWWoqBCApRWUpxygSPNgyKIhxHkUObqQpmfJN9m61mg3emNTW39N0YpSacGoJM4+DU1nzpZMlWxXbpXdoy9UqxnMoXBHlRFmg5KKVsrXDcbD1EtVAdmhvy60Qm+641zTijviUn2ZakC9nJz6O+8rlDG/pRVD6kMc47LUUFLTb7OXAzkfnznSrK368EUHjrhhGqA6NtAGH1EJR4a6FmuQ1xyqxrIfF/YVlglGV0eGutBY4I4Pdk4NFtzNNaM1ZT+ZK/9bPa614i0zzZ6SfIWURlSl7Pvft4bzVwdSU071dImi41mcvvXTZDJJ/ShNZ8k0DLNJNplmWTTLJjPbgfPPYPWcblGs0hz0ZOM60Fuh75rk0Htg0m8u+buruz6OnJ+/a86sC09nwEvF42pnz4oY2/6JH/NwFI748CTJR/xw2vmvpM9CCgY6iKIkjtPEPwnj+F6ekBXgpGYXJeBwYyWghXWnXEDzzQv3V5d3kxim00yrlbvWz4oFanjUNo90yHwb949L0NDHt+LiLgX/eOC55sdToNs4EE8E3SOXVLZuKkXBfwrTWb7tyMj8arz4ezGYn78bXFjUg/iVu/YI80RSdjNYLO18HA9Qp+O2qWU/3ZdHkiJNWRSkCU+GcRHlwzx3kJ+Mn4G1ydX6/tt20oAmaZH6ATCaxmHsnwTpsyn7aMH+j/MVc+7J8fMons6qlUbM8Q7V/Adra/Cwtr6IX21CeYTlCQ3zANMgT1gQURbw0eHULLYUdQPm4LPgN6BhdXsYQMq9QH7hXey6Qrevu6jWNDihwQWtYE+LQSvxJyvwfu1azJ5K6/41IE4JQhK5hGcu2P8SyO5rEf4XHgyiwNYQAAA=&quot;"/>
    <we:property name="isFooterCollapsed" value="true"/>
    <we:property name="isFiltersActionButtonVisible" value="true"/>
    <we:property name="isVisualContainerHeaderHidden" value="false"/>
    <we:property name="reportEmbeddedTime" value="&quot;2024-04-29T08:43:55.116Z&quot;"/>
    <we:property name="creatorTenantId" value="&quot;508916a0-7b89-43a1-af4e-72fe15aba5b9&quot;"/>
    <we:property name="creatorUserId" value="&quot;10032001DB7123CA&quot;"/>
    <we:property name="creatorSessionId" value="&quot;92995afa-20e9-4dcc-a95f-a2b17a47c155&quot;"/>
    <we:property name="artifactViewState" value="&quot;live&quot;"/>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554</TotalTime>
  <Words>965</Words>
  <Application>Microsoft Office PowerPoint</Application>
  <PresentationFormat>On-screen Show (16:9)</PresentationFormat>
  <Paragraphs>166</Paragraphs>
  <Slides>24</Slides>
  <Notes>22</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24</vt:i4>
      </vt:variant>
    </vt:vector>
  </HeadingPairs>
  <TitlesOfParts>
    <vt:vector size="32" baseType="lpstr">
      <vt:lpstr>Arial</vt:lpstr>
      <vt:lpstr>Calibri Light</vt:lpstr>
      <vt:lpstr>Consolas</vt:lpstr>
      <vt:lpstr>Fira Sans Extra Condensed Medium</vt:lpstr>
      <vt:lpstr>Roboto</vt:lpstr>
      <vt:lpstr>Times New Roman</vt:lpstr>
      <vt:lpstr>Smartphone Infographics by Slidesgo</vt:lpstr>
      <vt:lpstr>Worksheet</vt:lpstr>
      <vt:lpstr>Smartphone Analysis</vt:lpstr>
      <vt:lpstr>Problem</vt:lpstr>
      <vt:lpstr>PowerPoint Presentation</vt:lpstr>
      <vt:lpstr>PowerPoint Presentation</vt:lpstr>
      <vt:lpstr>Data Scrapping</vt:lpstr>
      <vt:lpstr>Scrapping Smartphone Specification</vt:lpstr>
      <vt:lpstr>Scrapping Smartphone Specification</vt:lpstr>
      <vt:lpstr>Scrapping Smartphone Specification</vt:lpstr>
      <vt:lpstr>Scrapping Smartphone Specification</vt:lpstr>
      <vt:lpstr>Scrapping Smartphone Reviews</vt:lpstr>
      <vt:lpstr>Data Scrapping</vt:lpstr>
      <vt:lpstr>Data Preprocessing</vt:lpstr>
      <vt:lpstr>Data Preprocessing</vt:lpstr>
      <vt:lpstr>Quick EDA</vt:lpstr>
      <vt:lpstr>PowerPoint Presentation</vt:lpstr>
      <vt:lpstr>PowerPoint Presentation</vt:lpstr>
      <vt:lpstr>PowerPoint Presentation</vt:lpstr>
      <vt:lpstr>PowerPoint Presentation</vt:lpstr>
      <vt:lpstr>Power BI Dashboard</vt:lpstr>
      <vt:lpstr>Power BI Dashboard</vt:lpstr>
      <vt:lpstr>PowerPoint Presentation</vt:lpstr>
      <vt:lpstr>Predictive Machine Learning Model</vt:lpstr>
      <vt:lpstr>Sentiment Analysis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Smartphone Analysis</dc:title>
  <cp:lastModifiedBy>KHOFI ALFIAN</cp:lastModifiedBy>
  <cp:revision>11</cp:revision>
  <dcterms:modified xsi:type="dcterms:W3CDTF">2024-04-29T09:31:43Z</dcterms:modified>
</cp:coreProperties>
</file>